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3.xml" ContentType="application/vnd.openxmlformats-officedocument.drawingml.chart+xml"/>
  <Override PartName="/ppt/notesSlides/notesSlide40.xml" ContentType="application/vnd.openxmlformats-officedocument.presentationml.notesSlide+xml"/>
  <Override PartName="/ppt/charts/chart14.xml" ContentType="application/vnd.openxmlformats-officedocument.drawingml.chart+xml"/>
  <Override PartName="/ppt/notesSlides/notesSlide41.xml" ContentType="application/vnd.openxmlformats-officedocument.presentationml.notesSlide+xml"/>
  <Override PartName="/ppt/charts/chart15.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6.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7"/>
  </p:notesMasterIdLst>
  <p:handoutMasterIdLst>
    <p:handoutMasterId r:id="rId48"/>
  </p:handoutMasterIdLst>
  <p:sldIdLst>
    <p:sldId id="452" r:id="rId2"/>
    <p:sldId id="668" r:id="rId3"/>
    <p:sldId id="684" r:id="rId4"/>
    <p:sldId id="454" r:id="rId5"/>
    <p:sldId id="673" r:id="rId6"/>
    <p:sldId id="667" r:id="rId7"/>
    <p:sldId id="675" r:id="rId8"/>
    <p:sldId id="617" r:id="rId9"/>
    <p:sldId id="618" r:id="rId10"/>
    <p:sldId id="672" r:id="rId11"/>
    <p:sldId id="620" r:id="rId12"/>
    <p:sldId id="687" r:id="rId13"/>
    <p:sldId id="676" r:id="rId14"/>
    <p:sldId id="621" r:id="rId15"/>
    <p:sldId id="677" r:id="rId16"/>
    <p:sldId id="622" r:id="rId17"/>
    <p:sldId id="623" r:id="rId18"/>
    <p:sldId id="624" r:id="rId19"/>
    <p:sldId id="626" r:id="rId20"/>
    <p:sldId id="625" r:id="rId21"/>
    <p:sldId id="688" r:id="rId22"/>
    <p:sldId id="678" r:id="rId23"/>
    <p:sldId id="627" r:id="rId24"/>
    <p:sldId id="629" r:id="rId25"/>
    <p:sldId id="630" r:id="rId26"/>
    <p:sldId id="679" r:id="rId27"/>
    <p:sldId id="632" r:id="rId28"/>
    <p:sldId id="651" r:id="rId29"/>
    <p:sldId id="652" r:id="rId30"/>
    <p:sldId id="638" r:id="rId31"/>
    <p:sldId id="644" r:id="rId32"/>
    <p:sldId id="686" r:id="rId33"/>
    <p:sldId id="680" r:id="rId34"/>
    <p:sldId id="650" r:id="rId35"/>
    <p:sldId id="654" r:id="rId36"/>
    <p:sldId id="653" r:id="rId37"/>
    <p:sldId id="689" r:id="rId38"/>
    <p:sldId id="683" r:id="rId39"/>
    <p:sldId id="655" r:id="rId40"/>
    <p:sldId id="658" r:id="rId41"/>
    <p:sldId id="656" r:id="rId42"/>
    <p:sldId id="659" r:id="rId43"/>
    <p:sldId id="682" r:id="rId44"/>
    <p:sldId id="693" r:id="rId45"/>
    <p:sldId id="692" r:id="rId4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2">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BCB800"/>
    <a:srgbClr val="BD3C36"/>
    <a:srgbClr val="FAF5E1"/>
    <a:srgbClr val="EF4F1D"/>
    <a:srgbClr val="4BB8B2"/>
    <a:srgbClr val="DD8356"/>
    <a:srgbClr val="DD8353"/>
    <a:srgbClr val="FEF2E8"/>
    <a:srgbClr val="DA46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6140" autoAdjust="0"/>
  </p:normalViewPr>
  <p:slideViewPr>
    <p:cSldViewPr snapToGrid="0">
      <p:cViewPr varScale="1">
        <p:scale>
          <a:sx n="127" d="100"/>
          <a:sy n="127" d="100"/>
        </p:scale>
        <p:origin x="1422" y="168"/>
      </p:cViewPr>
      <p:guideLst>
        <p:guide orient="horz" pos="4292"/>
        <p:guide/>
      </p:guideLst>
    </p:cSldViewPr>
  </p:slideViewPr>
  <p:outlineViewPr>
    <p:cViewPr>
      <p:scale>
        <a:sx n="33" d="100"/>
        <a:sy n="33" d="100"/>
      </p:scale>
      <p:origin x="48" y="327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68" d="100"/>
          <a:sy n="68" d="100"/>
        </p:scale>
        <p:origin x="-277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n\AppData\Local\Temp\Vyhodnoceni_Zoot%20-%20Fashion%20report%20-%203.%20vlna%202015_12082015-BEZ%20OPENU.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267.%20Zoot%20-%20Fashion%20report%20-%203.%20vlna%202015_12082015\Bez%20openov.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267.%20Zoot%20-%20Fashion%20report%20-%203.%20vlna%202015_12082015\Bez%20openov.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267.%20Zoot%20-%20Fashion%20report%20-%203.%20vlna%202015_12082015\Bez%20openov.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267.%20Zoot%20-%20Fashion%20report%20-%203.%20vlna%202015_12082015\Bez%20openov.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an\AppData\Local\Temp\Openy-hodnoty_final%20forma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267.%20Zoot%20-%20Fashion%20report%20-%203.%20vlna%202015_12082015\Bez%20openov.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KUMENTY\2.%20PR&#193;CA-PERFECT%20CROWD\267.%20Zoot%20-%20Fashion%20report%20-%203.%20vlna%202015_12082015\Vyhodnoceni_Zoot%20-%20Fashion%20report%20-%203.%20vlna%202015_12082015-BEZ%20OPEN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sobn&#233;\Dokumenty\2.%20PR&#193;CA-PERFECT%20CROWD\267.%20Zoot%20-%20Fashion%20report%20-%203.%20vlna%202015_12082015\Vyhodnocen&#237;_Zoot%20-%20Fashion%20report%20-%203.%20vlna%202015_1208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KUMENTY\2.%20PR&#193;CA-PERFECT%20CROWD\267.%20Zoot%20-%20Fashion%20report%20-%203.%20vlna%202015_12082015\Vyhodnoceni_Zoot%20-%20Fashion%20report%20-%203.%20vlna%202015_12082015-BEZ%20OPEN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KUMENTY\2.%20PR&#193;CA-PERFECT%20CROWD\267.%20Zoot%20-%20Fashion%20report%20-%203.%20vlna%202015_12082015\Vyhodnoceni_Zoot%20-%20Fashion%20report%20-%203.%20vlna%202015_12082015-BEZ%20OPENU.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sobn&#233;\Dokumenty\2.%20PR&#193;CA-PERFECT%20CROWD\267.%20Zoot%20-%20Fashion%20report%20-%203.%20vlna%202015_12082015\Vyhodnocen&#237;_Zoot%20-%20Fashion%20report%20-%203.%20vlna%202015_1208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sobn&#233;\Dokumenty\2.%20PR&#193;CA-PERFECT%20CROWD\267.%20Zoot%20-%20Fashion%20report%20-%203.%20vlna%202015_12082015\Vyhodnocen&#237;_Zoot%20-%20Fashion%20report%20-%203.%20vlna%202015_120820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sobn&#233;\Dokumenty\2.%20PR&#193;CA-PERFECT%20CROWD\267.%20Zoot%20-%20Fashion%20report%20-%203.%20vlna%202015_12082015\Vyhodnocen&#237;_Zoot%20-%20Fashion%20report%20-%203.%20vlna%202015_120820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an\Disk%20Google\Perfect%20Crowd\ProjektyPC\projekty2015\FashionReport2015\Vlna%203\02%20Data\Kopie%20-%20Vyhodnoceni_Zoot%20-%20Fashion%20report%20-%203.%20vlna%202015_12082015-BEZ%20OPENU.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267.%20Zoot%20-%20Fashion%20report%20-%203.%20vlna%202015_12082015\Bez%20openo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25"/>
          <c:y val="6.8532973599500335E-2"/>
          <c:w val="0.72404395619267381"/>
          <c:h val="0.88878785763188239"/>
        </c:manualLayout>
      </c:layout>
      <c:barChart>
        <c:barDir val="bar"/>
        <c:grouping val="stacked"/>
        <c:varyColors val="0"/>
        <c:ser>
          <c:idx val="0"/>
          <c:order val="0"/>
          <c:tx>
            <c:strRef>
              <c:f>'[Vyhodnoceni_Zoot - Fashion report - 3. vlna 2015_12082015-BEZ OPENU.xlsx]A5'!$B$40</c:f>
              <c:strCache>
                <c:ptCount val="1"/>
                <c:pt idx="0">
                  <c:v>Celkem</c:v>
                </c:pt>
              </c:strCache>
            </c:strRef>
          </c:tx>
          <c:spPr>
            <a:solidFill>
              <a:srgbClr val="002F5E"/>
            </a:solidFill>
            <a:ln w="25400">
              <a:noFill/>
            </a:ln>
          </c:spPr>
          <c:invertIfNegative val="0"/>
          <c:dLbls>
            <c:dLbl>
              <c:idx val="0"/>
              <c:spPr/>
              <c:txPr>
                <a:bodyPr/>
                <a:lstStyle/>
                <a:p>
                  <a:pPr>
                    <a:defRPr>
                      <a:solidFill>
                        <a:schemeClr val="bg1"/>
                      </a:solidFill>
                    </a:defRPr>
                  </a:pPr>
                  <a:endParaRPr lang="cs-CZ"/>
                </a:p>
              </c:txPr>
              <c:dLblPos val="inBase"/>
              <c:showLegendKey val="0"/>
              <c:showVal val="1"/>
              <c:showCatName val="0"/>
              <c:showSerName val="0"/>
              <c:showPercent val="0"/>
              <c:showBubbleSize val="0"/>
            </c:dLbl>
            <c:dLbl>
              <c:idx val="1"/>
              <c:spPr/>
              <c:txPr>
                <a:bodyPr/>
                <a:lstStyle/>
                <a:p>
                  <a:pPr>
                    <a:defRPr>
                      <a:solidFill>
                        <a:schemeClr val="bg1"/>
                      </a:solidFill>
                    </a:defRPr>
                  </a:pPr>
                  <a:endParaRPr lang="cs-CZ"/>
                </a:p>
              </c:txPr>
              <c:dLblPos val="inBase"/>
              <c:showLegendKey val="0"/>
              <c:showVal val="1"/>
              <c:showCatName val="0"/>
              <c:showSerName val="0"/>
              <c:showPercent val="0"/>
              <c:showBubbleSize val="0"/>
            </c:dLbl>
            <c:dLbl>
              <c:idx val="2"/>
              <c:spPr/>
              <c:txPr>
                <a:bodyPr/>
                <a:lstStyle/>
                <a:p>
                  <a:pPr>
                    <a:defRPr>
                      <a:solidFill>
                        <a:schemeClr val="bg1"/>
                      </a:solidFill>
                    </a:defRPr>
                  </a:pPr>
                  <a:endParaRPr lang="cs-CZ"/>
                </a:p>
              </c:txPr>
              <c:dLblPos val="inBase"/>
              <c:showLegendKey val="0"/>
              <c:showVal val="1"/>
              <c:showCatName val="0"/>
              <c:showSerName val="0"/>
              <c:showPercent val="0"/>
              <c:showBubbleSize val="0"/>
            </c:dLbl>
            <c:dLbl>
              <c:idx val="3"/>
              <c:spPr/>
              <c:txPr>
                <a:bodyPr/>
                <a:lstStyle/>
                <a:p>
                  <a:pPr>
                    <a:defRPr>
                      <a:solidFill>
                        <a:schemeClr val="bg1"/>
                      </a:solidFill>
                    </a:defRPr>
                  </a:pPr>
                  <a:endParaRPr lang="cs-CZ"/>
                </a:p>
              </c:txPr>
              <c:dLblPos val="inBase"/>
              <c:showLegendKey val="0"/>
              <c:showVal val="1"/>
              <c:showCatName val="0"/>
              <c:showSerName val="0"/>
              <c:showPercent val="0"/>
              <c:showBubbleSize val="0"/>
            </c:dLbl>
            <c:dLbl>
              <c:idx val="4"/>
              <c:spPr/>
              <c:txPr>
                <a:bodyPr/>
                <a:lstStyle/>
                <a:p>
                  <a:pPr>
                    <a:defRPr>
                      <a:solidFill>
                        <a:schemeClr val="bg1"/>
                      </a:solidFill>
                    </a:defRPr>
                  </a:pPr>
                  <a:endParaRPr lang="cs-CZ"/>
                </a:p>
              </c:txPr>
              <c:dLblPos val="inBase"/>
              <c:showLegendKey val="0"/>
              <c:showVal val="1"/>
              <c:showCatName val="0"/>
              <c:showSerName val="0"/>
              <c:showPercent val="0"/>
              <c:showBubbleSize val="0"/>
            </c:dLbl>
            <c:dLbl>
              <c:idx val="5"/>
              <c:spPr/>
              <c:txPr>
                <a:bodyPr/>
                <a:lstStyle/>
                <a:p>
                  <a:pPr>
                    <a:defRPr>
                      <a:solidFill>
                        <a:schemeClr val="bg1"/>
                      </a:solidFill>
                    </a:defRPr>
                  </a:pPr>
                  <a:endParaRPr lang="cs-CZ"/>
                </a:p>
              </c:txPr>
              <c:dLblPos val="inBase"/>
              <c:showLegendKey val="0"/>
              <c:showVal val="1"/>
              <c:showCatName val="0"/>
              <c:showSerName val="0"/>
              <c:showPercent val="0"/>
              <c:showBubbleSize val="0"/>
            </c:dLbl>
            <c:dLbl>
              <c:idx val="6"/>
              <c:spPr/>
              <c:txPr>
                <a:bodyPr/>
                <a:lstStyle/>
                <a:p>
                  <a:pPr>
                    <a:defRPr>
                      <a:solidFill>
                        <a:schemeClr val="bg1"/>
                      </a:solidFill>
                    </a:defRPr>
                  </a:pPr>
                  <a:endParaRPr lang="cs-CZ"/>
                </a:p>
              </c:txPr>
              <c:dLblPos val="inBase"/>
              <c:showLegendKey val="0"/>
              <c:showVal val="1"/>
              <c:showCatName val="0"/>
              <c:showSerName val="0"/>
              <c:showPercent val="0"/>
              <c:showBubbleSize val="0"/>
            </c:dLbl>
            <c:dLbl>
              <c:idx val="26"/>
              <c:spPr/>
              <c:txPr>
                <a:bodyPr/>
                <a:lstStyle/>
                <a:p>
                  <a:pPr>
                    <a:defRPr>
                      <a:solidFill>
                        <a:schemeClr val="bg1"/>
                      </a:solidFill>
                    </a:defRPr>
                  </a:pPr>
                  <a:endParaRPr lang="cs-CZ"/>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OPENU.xlsx]A5'!$C$40:$AC$40</c:f>
              <c:numCache>
                <c:formatCode>0%</c:formatCode>
                <c:ptCount val="27"/>
                <c:pt idx="0">
                  <c:v>0.60331274979654115</c:v>
                </c:pt>
                <c:pt idx="1">
                  <c:v>0.47280458867200814</c:v>
                </c:pt>
                <c:pt idx="2">
                  <c:v>0.33936190167528563</c:v>
                </c:pt>
                <c:pt idx="3">
                  <c:v>0.31545092101027294</c:v>
                </c:pt>
                <c:pt idx="4">
                  <c:v>0.30200338384284614</c:v>
                </c:pt>
                <c:pt idx="5">
                  <c:v>0.21271044274300943</c:v>
                </c:pt>
                <c:pt idx="6">
                  <c:v>0.16941069504116382</c:v>
                </c:pt>
                <c:pt idx="7">
                  <c:v>0.13804566213133515</c:v>
                </c:pt>
                <c:pt idx="8">
                  <c:v>0.10893052824908288</c:v>
                </c:pt>
                <c:pt idx="9">
                  <c:v>7.1135921218241763E-2</c:v>
                </c:pt>
                <c:pt idx="10">
                  <c:v>7.1118355838483943E-2</c:v>
                </c:pt>
                <c:pt idx="11">
                  <c:v>6.8886327325242538E-2</c:v>
                </c:pt>
                <c:pt idx="12">
                  <c:v>6.142362334366705E-2</c:v>
                </c:pt>
                <c:pt idx="13">
                  <c:v>5.2717991138654968E-2</c:v>
                </c:pt>
                <c:pt idx="14">
                  <c:v>4.1196668300285254E-2</c:v>
                </c:pt>
                <c:pt idx="15">
                  <c:v>4.009003053380783E-2</c:v>
                </c:pt>
                <c:pt idx="16">
                  <c:v>3.9880186632038399E-2</c:v>
                </c:pt>
                <c:pt idx="17">
                  <c:v>3.8378836788804029E-2</c:v>
                </c:pt>
                <c:pt idx="18">
                  <c:v>3.6930208644353382E-2</c:v>
                </c:pt>
                <c:pt idx="19">
                  <c:v>3.5402532707631079E-2</c:v>
                </c:pt>
                <c:pt idx="20">
                  <c:v>3.4043648046810586E-2</c:v>
                </c:pt>
                <c:pt idx="21">
                  <c:v>3.0659060228445844E-2</c:v>
                </c:pt>
                <c:pt idx="22">
                  <c:v>2.9487912509708392E-2</c:v>
                </c:pt>
                <c:pt idx="23">
                  <c:v>2.679117998605289E-2</c:v>
                </c:pt>
                <c:pt idx="24">
                  <c:v>2.6621960664744936E-2</c:v>
                </c:pt>
                <c:pt idx="25">
                  <c:v>2.5168657990483144E-2</c:v>
                </c:pt>
                <c:pt idx="26">
                  <c:v>0.22023473590223369</c:v>
                </c:pt>
              </c:numCache>
            </c:numRef>
          </c:val>
        </c:ser>
        <c:ser>
          <c:idx val="1"/>
          <c:order val="1"/>
          <c:tx>
            <c:strRef>
              <c:f>'[Vyhodnoceni_Zoot - Fashion report - 3. vlna 2015_12082015-BEZ OPENU.xlsx]A5'!$B$41</c:f>
              <c:strCache>
                <c:ptCount val="1"/>
                <c:pt idx="0">
                  <c:v>75%</c:v>
                </c:pt>
              </c:strCache>
            </c:strRef>
          </c:tx>
          <c:spPr>
            <a:noFill/>
            <a:ln w="25400">
              <a:noFill/>
            </a:ln>
          </c:spPr>
          <c:invertIfNegative val="0"/>
          <c:dLbls>
            <c:delete val="1"/>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OPENU.xlsx]A5'!$C$41:$AC$41</c:f>
              <c:numCache>
                <c:formatCode>0%</c:formatCode>
                <c:ptCount val="27"/>
                <c:pt idx="0">
                  <c:v>0.14668725020345885</c:v>
                </c:pt>
                <c:pt idx="1">
                  <c:v>0.27719541132799186</c:v>
                </c:pt>
                <c:pt idx="2">
                  <c:v>0.41063809832471437</c:v>
                </c:pt>
                <c:pt idx="3">
                  <c:v>0.43454907898972706</c:v>
                </c:pt>
                <c:pt idx="4">
                  <c:v>0.44799661615715386</c:v>
                </c:pt>
                <c:pt idx="5">
                  <c:v>0.53728955725699057</c:v>
                </c:pt>
                <c:pt idx="6">
                  <c:v>0.58058930495883621</c:v>
                </c:pt>
                <c:pt idx="7">
                  <c:v>0.61195433786866482</c:v>
                </c:pt>
                <c:pt idx="8">
                  <c:v>0.64106947175091711</c:v>
                </c:pt>
                <c:pt idx="9">
                  <c:v>0.67886407878175825</c:v>
                </c:pt>
                <c:pt idx="10">
                  <c:v>0.67888164416151608</c:v>
                </c:pt>
                <c:pt idx="11">
                  <c:v>0.68111367267475742</c:v>
                </c:pt>
                <c:pt idx="12">
                  <c:v>0.68857637665633298</c:v>
                </c:pt>
                <c:pt idx="13">
                  <c:v>0.69728200886134506</c:v>
                </c:pt>
                <c:pt idx="14">
                  <c:v>0.70880333169971477</c:v>
                </c:pt>
                <c:pt idx="15">
                  <c:v>0.70990996946619211</c:v>
                </c:pt>
                <c:pt idx="16">
                  <c:v>0.71011981336796159</c:v>
                </c:pt>
                <c:pt idx="17">
                  <c:v>0.71162116321119595</c:v>
                </c:pt>
                <c:pt idx="18">
                  <c:v>0.71306979135564663</c:v>
                </c:pt>
                <c:pt idx="19">
                  <c:v>0.71459746729236895</c:v>
                </c:pt>
                <c:pt idx="20">
                  <c:v>0.71595635195318941</c:v>
                </c:pt>
                <c:pt idx="21">
                  <c:v>0.71934093977155411</c:v>
                </c:pt>
                <c:pt idx="22">
                  <c:v>0.72051208749029161</c:v>
                </c:pt>
                <c:pt idx="23">
                  <c:v>0.72320882001394715</c:v>
                </c:pt>
                <c:pt idx="24">
                  <c:v>0.72337803933525502</c:v>
                </c:pt>
                <c:pt idx="25">
                  <c:v>0.72483134200951682</c:v>
                </c:pt>
                <c:pt idx="26">
                  <c:v>0.52976526409776636</c:v>
                </c:pt>
              </c:numCache>
            </c:numRef>
          </c:val>
        </c:ser>
        <c:ser>
          <c:idx val="2"/>
          <c:order val="2"/>
          <c:tx>
            <c:strRef>
              <c:f>'[Vyhodnoceni_Zoot - Fashion report - 3. vlna 2015_12082015-BEZ OPENU.xlsx]A5'!$B$42</c:f>
              <c:strCache>
                <c:ptCount val="1"/>
                <c:pt idx="0">
                  <c:v>Ženy</c:v>
                </c:pt>
              </c:strCache>
            </c:strRef>
          </c:tx>
          <c:spPr>
            <a:solidFill>
              <a:srgbClr val="7391AD"/>
            </a:solidFill>
            <a:ln w="25400">
              <a:noFill/>
            </a:ln>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OPENU.xlsx]A5'!$C$42:$AC$42</c:f>
              <c:numCache>
                <c:formatCode>0%</c:formatCode>
                <c:ptCount val="27"/>
                <c:pt idx="0">
                  <c:v>0.72303800968899135</c:v>
                </c:pt>
                <c:pt idx="1">
                  <c:v>0.63607560260983731</c:v>
                </c:pt>
                <c:pt idx="2">
                  <c:v>0.50741013762465637</c:v>
                </c:pt>
                <c:pt idx="3">
                  <c:v>0.46777370705280286</c:v>
                </c:pt>
                <c:pt idx="4">
                  <c:v>0.45692486321539277</c:v>
                </c:pt>
                <c:pt idx="5">
                  <c:v>0.34021528245375771</c:v>
                </c:pt>
                <c:pt idx="6">
                  <c:v>0.28393619279694449</c:v>
                </c:pt>
                <c:pt idx="7">
                  <c:v>0.20565013877076868</c:v>
                </c:pt>
                <c:pt idx="8">
                  <c:v>0.1566590649893487</c:v>
                </c:pt>
                <c:pt idx="9">
                  <c:v>0.1009894553317888</c:v>
                </c:pt>
                <c:pt idx="10">
                  <c:v>0.1085360845240531</c:v>
                </c:pt>
                <c:pt idx="11">
                  <c:v>0.10943063827607342</c:v>
                </c:pt>
                <c:pt idx="12">
                  <c:v>8.6408886886086472E-2</c:v>
                </c:pt>
                <c:pt idx="13">
                  <c:v>8.2935775594665292E-2</c:v>
                </c:pt>
                <c:pt idx="14">
                  <c:v>6.7496946956268497E-2</c:v>
                </c:pt>
                <c:pt idx="15">
                  <c:v>6.6699183264675166E-2</c:v>
                </c:pt>
                <c:pt idx="16">
                  <c:v>6.4867726039196244E-2</c:v>
                </c:pt>
                <c:pt idx="17">
                  <c:v>4.8718850379801726E-2</c:v>
                </c:pt>
                <c:pt idx="18">
                  <c:v>4.9456877303892186E-2</c:v>
                </c:pt>
                <c:pt idx="19">
                  <c:v>5.6791019862041117E-2</c:v>
                </c:pt>
                <c:pt idx="20">
                  <c:v>4.9590720657243417E-2</c:v>
                </c:pt>
                <c:pt idx="21">
                  <c:v>4.456291223687716E-2</c:v>
                </c:pt>
                <c:pt idx="22">
                  <c:v>3.9945707266396069E-2</c:v>
                </c:pt>
                <c:pt idx="23">
                  <c:v>4.0139287387250137E-2</c:v>
                </c:pt>
                <c:pt idx="24">
                  <c:v>3.8935456940687417E-2</c:v>
                </c:pt>
                <c:pt idx="25">
                  <c:v>3.6352362706370801E-2</c:v>
                </c:pt>
                <c:pt idx="26">
                  <c:v>0.10588795709371954</c:v>
                </c:pt>
              </c:numCache>
            </c:numRef>
          </c:val>
        </c:ser>
        <c:ser>
          <c:idx val="3"/>
          <c:order val="3"/>
          <c:tx>
            <c:strRef>
              <c:f>'[Vyhodnoceni_Zoot - Fashion report - 3. vlna 2015_12082015-BEZ OPENU.xlsx]A5'!$B$43</c:f>
              <c:strCache>
                <c:ptCount val="1"/>
                <c:pt idx="0">
                  <c:v>150%</c:v>
                </c:pt>
              </c:strCache>
            </c:strRef>
          </c:tx>
          <c:spPr>
            <a:noFill/>
            <a:ln w="25400">
              <a:noFill/>
            </a:ln>
          </c:spPr>
          <c:invertIfNegative val="0"/>
          <c:dLbls>
            <c:delete val="1"/>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OPENU.xlsx]A5'!$C$43:$AC$43</c:f>
              <c:numCache>
                <c:formatCode>0%</c:formatCode>
                <c:ptCount val="27"/>
                <c:pt idx="0">
                  <c:v>2.6961990311008766E-2</c:v>
                </c:pt>
                <c:pt idx="1">
                  <c:v>0.11392439739016269</c:v>
                </c:pt>
                <c:pt idx="2">
                  <c:v>0.24258986237534375</c:v>
                </c:pt>
                <c:pt idx="3">
                  <c:v>0.28222629294719725</c:v>
                </c:pt>
                <c:pt idx="4">
                  <c:v>0.29307513678460717</c:v>
                </c:pt>
                <c:pt idx="5">
                  <c:v>0.40978471754624235</c:v>
                </c:pt>
                <c:pt idx="6">
                  <c:v>0.46606380720305562</c:v>
                </c:pt>
                <c:pt idx="7">
                  <c:v>0.54434986122923135</c:v>
                </c:pt>
                <c:pt idx="8">
                  <c:v>0.59334093501065133</c:v>
                </c:pt>
                <c:pt idx="9">
                  <c:v>0.64901054466821118</c:v>
                </c:pt>
                <c:pt idx="10">
                  <c:v>0.64146391547594694</c:v>
                </c:pt>
                <c:pt idx="11">
                  <c:v>0.64056936172392653</c:v>
                </c:pt>
                <c:pt idx="12">
                  <c:v>0.6635911131139135</c:v>
                </c:pt>
                <c:pt idx="13">
                  <c:v>0.66706422440533475</c:v>
                </c:pt>
                <c:pt idx="14">
                  <c:v>0.68250305304373149</c:v>
                </c:pt>
                <c:pt idx="15">
                  <c:v>0.68330081673532483</c:v>
                </c:pt>
                <c:pt idx="16">
                  <c:v>0.68513227396080378</c:v>
                </c:pt>
                <c:pt idx="17">
                  <c:v>0.70128114962019827</c:v>
                </c:pt>
                <c:pt idx="18">
                  <c:v>0.70054312269610786</c:v>
                </c:pt>
                <c:pt idx="19">
                  <c:v>0.69320898013795884</c:v>
                </c:pt>
                <c:pt idx="20">
                  <c:v>0.70040927934275654</c:v>
                </c:pt>
                <c:pt idx="21">
                  <c:v>0.70543708776312286</c:v>
                </c:pt>
                <c:pt idx="22">
                  <c:v>0.71005429273360399</c:v>
                </c:pt>
                <c:pt idx="23">
                  <c:v>0.70986071261274986</c:v>
                </c:pt>
                <c:pt idx="24">
                  <c:v>0.71106454305931255</c:v>
                </c:pt>
                <c:pt idx="25">
                  <c:v>0.71364763729362923</c:v>
                </c:pt>
                <c:pt idx="26">
                  <c:v>0.64411204290628044</c:v>
                </c:pt>
              </c:numCache>
            </c:numRef>
          </c:val>
        </c:ser>
        <c:ser>
          <c:idx val="4"/>
          <c:order val="4"/>
          <c:tx>
            <c:strRef>
              <c:f>'[Vyhodnoceni_Zoot - Fashion report - 3. vlna 2015_12082015-BEZ OPENU.xlsx]A5'!$B$44</c:f>
              <c:strCache>
                <c:ptCount val="1"/>
                <c:pt idx="0">
                  <c:v>Muži</c:v>
                </c:pt>
              </c:strCache>
            </c:strRef>
          </c:tx>
          <c:spPr>
            <a:solidFill>
              <a:srgbClr val="7391AD"/>
            </a:solidFill>
            <a:ln w="12700">
              <a:noFill/>
              <a:prstDash val="solid"/>
            </a:ln>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OPENU.xlsx]A5'!$C$44:$AC$44</c:f>
              <c:numCache>
                <c:formatCode>0%</c:formatCode>
                <c:ptCount val="27"/>
                <c:pt idx="0">
                  <c:v>0.48324617144479975</c:v>
                </c:pt>
                <c:pt idx="1">
                  <c:v>0.30906811397030942</c:v>
                </c:pt>
                <c:pt idx="2">
                  <c:v>0.17083458583055941</c:v>
                </c:pt>
                <c:pt idx="3">
                  <c:v>0.16269388593212977</c:v>
                </c:pt>
                <c:pt idx="4">
                  <c:v>0.14664024695627201</c:v>
                </c:pt>
                <c:pt idx="5">
                  <c:v>8.4842106177201351E-2</c:v>
                </c:pt>
                <c:pt idx="6">
                  <c:v>5.4558702555043234E-2</c:v>
                </c:pt>
                <c:pt idx="7">
                  <c:v>7.0248455437872573E-2</c:v>
                </c:pt>
                <c:pt idx="8">
                  <c:v>6.1065924728598613E-2</c:v>
                </c:pt>
                <c:pt idx="9">
                  <c:v>4.1197279231242084E-2</c:v>
                </c:pt>
                <c:pt idx="10">
                  <c:v>3.3593954914186153E-2</c:v>
                </c:pt>
                <c:pt idx="11">
                  <c:v>2.8226430726410914E-2</c:v>
                </c:pt>
                <c:pt idx="12">
                  <c:v>3.6367130624840517E-2</c:v>
                </c:pt>
                <c:pt idx="13">
                  <c:v>2.2414060387009504E-2</c:v>
                </c:pt>
                <c:pt idx="14">
                  <c:v>1.4821411560330172E-2</c:v>
                </c:pt>
                <c:pt idx="15">
                  <c:v>1.3405019166080744E-2</c:v>
                </c:pt>
                <c:pt idx="16">
                  <c:v>1.4821411560330172E-2</c:v>
                </c:pt>
                <c:pt idx="17">
                  <c:v>2.8009345395786128E-2</c:v>
                </c:pt>
                <c:pt idx="18">
                  <c:v>2.4367828362632609E-2</c:v>
                </c:pt>
                <c:pt idx="19">
                  <c:v>1.395307023783102E-2</c:v>
                </c:pt>
                <c:pt idx="20">
                  <c:v>1.8452253103107094E-2</c:v>
                </c:pt>
                <c:pt idx="21">
                  <c:v>1.6715570458108779E-2</c:v>
                </c:pt>
                <c:pt idx="22">
                  <c:v>1.9000304174857367E-2</c:v>
                </c:pt>
                <c:pt idx="23">
                  <c:v>1.3405019166080744E-2</c:v>
                </c:pt>
                <c:pt idx="24">
                  <c:v>1.4273360488579901E-2</c:v>
                </c:pt>
                <c:pt idx="25">
                  <c:v>1.395307023783102E-2</c:v>
                </c:pt>
                <c:pt idx="26">
                  <c:v>0.33490749994062069</c:v>
                </c:pt>
              </c:numCache>
            </c:numRef>
          </c:val>
        </c:ser>
        <c:ser>
          <c:idx val="5"/>
          <c:order val="5"/>
          <c:tx>
            <c:strRef>
              <c:f>'[Vyhodnoceni_Zoot - Fashion report - 3. vlna 2015_12082015-BEZ OPENU.xlsx]A5'!$B$45</c:f>
              <c:strCache>
                <c:ptCount val="1"/>
                <c:pt idx="0">
                  <c:v>225%</c:v>
                </c:pt>
              </c:strCache>
            </c:strRef>
          </c:tx>
          <c:spPr>
            <a:noFill/>
          </c:spPr>
          <c:invertIfNegative val="0"/>
          <c:dLbls>
            <c:delete val="1"/>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OPENU.xlsx]A5'!$C$45:$AC$45</c:f>
              <c:numCache>
                <c:formatCode>0%</c:formatCode>
                <c:ptCount val="27"/>
                <c:pt idx="0">
                  <c:v>0.26675382855520025</c:v>
                </c:pt>
                <c:pt idx="1">
                  <c:v>0.44093188602969047</c:v>
                </c:pt>
                <c:pt idx="2">
                  <c:v>0.57916541416944067</c:v>
                </c:pt>
                <c:pt idx="3">
                  <c:v>0.58730611406787014</c:v>
                </c:pt>
                <c:pt idx="4">
                  <c:v>0.60335975304372802</c:v>
                </c:pt>
                <c:pt idx="5">
                  <c:v>0.66515789382279866</c:v>
                </c:pt>
                <c:pt idx="6">
                  <c:v>0.69544129744495686</c:v>
                </c:pt>
                <c:pt idx="7">
                  <c:v>0.67975154456212739</c:v>
                </c:pt>
                <c:pt idx="8">
                  <c:v>0.68893407527140149</c:v>
                </c:pt>
                <c:pt idx="9">
                  <c:v>0.70880272076875794</c:v>
                </c:pt>
                <c:pt idx="10">
                  <c:v>0.71640604508581385</c:v>
                </c:pt>
                <c:pt idx="11">
                  <c:v>0.72177356927358916</c:v>
                </c:pt>
                <c:pt idx="12">
                  <c:v>0.71363286937515946</c:v>
                </c:pt>
                <c:pt idx="13">
                  <c:v>0.72758593961299045</c:v>
                </c:pt>
                <c:pt idx="14">
                  <c:v>0.73517858843966977</c:v>
                </c:pt>
                <c:pt idx="15">
                  <c:v>0.73659498083391917</c:v>
                </c:pt>
                <c:pt idx="16">
                  <c:v>0.73517858843966977</c:v>
                </c:pt>
                <c:pt idx="17">
                  <c:v>0.72199065460421386</c:v>
                </c:pt>
                <c:pt idx="18">
                  <c:v>0.72563217163736748</c:v>
                </c:pt>
                <c:pt idx="19">
                  <c:v>0.73604692976216901</c:v>
                </c:pt>
                <c:pt idx="20">
                  <c:v>0.73154774689689295</c:v>
                </c:pt>
                <c:pt idx="21">
                  <c:v>0.73328442954189121</c:v>
                </c:pt>
                <c:pt idx="22">
                  <c:v>0.73099969582514257</c:v>
                </c:pt>
                <c:pt idx="23">
                  <c:v>0.73659498083391917</c:v>
                </c:pt>
                <c:pt idx="24">
                  <c:v>0.73572663951142014</c:v>
                </c:pt>
                <c:pt idx="25">
                  <c:v>0.73604692976216901</c:v>
                </c:pt>
                <c:pt idx="26">
                  <c:v>0.41509250005937925</c:v>
                </c:pt>
              </c:numCache>
            </c:numRef>
          </c:val>
        </c:ser>
        <c:ser>
          <c:idx val="6"/>
          <c:order val="6"/>
          <c:tx>
            <c:strRef>
              <c:f>'[Vyhodnoceni_Zoot - Fashion report - 3. vlna 2015_12082015-BEZ OPENU.xlsx]A5'!$B$46</c:f>
              <c:strCache>
                <c:ptCount val="1"/>
                <c:pt idx="0">
                  <c:v>Praha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OPENU.xlsx]A5'!$C$46:$AC$46</c:f>
              <c:numCache>
                <c:formatCode>0%</c:formatCode>
                <c:ptCount val="27"/>
                <c:pt idx="0">
                  <c:v>0.61829550582110149</c:v>
                </c:pt>
                <c:pt idx="1">
                  <c:v>0.49489556733542223</c:v>
                </c:pt>
                <c:pt idx="2">
                  <c:v>0.37194328544290861</c:v>
                </c:pt>
                <c:pt idx="3">
                  <c:v>0.34421268058631471</c:v>
                </c:pt>
                <c:pt idx="4">
                  <c:v>0.30261710422882521</c:v>
                </c:pt>
                <c:pt idx="5">
                  <c:v>0.21169217679593366</c:v>
                </c:pt>
                <c:pt idx="6">
                  <c:v>0.19492780887038968</c:v>
                </c:pt>
                <c:pt idx="7">
                  <c:v>0.16915708923294764</c:v>
                </c:pt>
                <c:pt idx="8">
                  <c:v>0.13179378215025009</c:v>
                </c:pt>
                <c:pt idx="9">
                  <c:v>5.4022354332468353E-2</c:v>
                </c:pt>
                <c:pt idx="10">
                  <c:v>1.4392796934562945E-2</c:v>
                </c:pt>
                <c:pt idx="11">
                  <c:v>8.842905423876618E-2</c:v>
                </c:pt>
                <c:pt idx="12">
                  <c:v>7.2930294412847527E-2</c:v>
                </c:pt>
                <c:pt idx="13">
                  <c:v>5.2957026368053661E-2</c:v>
                </c:pt>
                <c:pt idx="14">
                  <c:v>4.8980711952694038E-2</c:v>
                </c:pt>
                <c:pt idx="15">
                  <c:v>4.4124016677494188E-2</c:v>
                </c:pt>
                <c:pt idx="16">
                  <c:v>5.8136861539742297E-2</c:v>
                </c:pt>
                <c:pt idx="17">
                  <c:v>4.2465107574560387E-2</c:v>
                </c:pt>
                <c:pt idx="18">
                  <c:v>5.0943244914168601E-2</c:v>
                </c:pt>
                <c:pt idx="19">
                  <c:v>2.8535766787663806E-2</c:v>
                </c:pt>
                <c:pt idx="20">
                  <c:v>4.2505742501501388E-2</c:v>
                </c:pt>
                <c:pt idx="21">
                  <c:v>4.4180675681811818E-2</c:v>
                </c:pt>
                <c:pt idx="22">
                  <c:v>4.6963114928207018E-2</c:v>
                </c:pt>
                <c:pt idx="23">
                  <c:v>3.2614438918694637E-2</c:v>
                </c:pt>
                <c:pt idx="24">
                  <c:v>4.0350986413994233E-2</c:v>
                </c:pt>
                <c:pt idx="25">
                  <c:v>1.4729661810721394E-2</c:v>
                </c:pt>
                <c:pt idx="26">
                  <c:v>0.2015886881741831</c:v>
                </c:pt>
              </c:numCache>
            </c:numRef>
          </c:val>
        </c:ser>
        <c:ser>
          <c:idx val="7"/>
          <c:order val="7"/>
          <c:tx>
            <c:strRef>
              <c:f>'[Vyhodnoceni_Zoot - Fashion report - 3. vlna 2015_12082015-BEZ OPENU.xlsx]A5'!$B$47</c:f>
              <c:strCache>
                <c:ptCount val="1"/>
                <c:pt idx="0">
                  <c:v>300%</c:v>
                </c:pt>
              </c:strCache>
            </c:strRef>
          </c:tx>
          <c:spPr>
            <a:noFill/>
          </c:spPr>
          <c:invertIfNegative val="0"/>
          <c:dLbls>
            <c:delete val="1"/>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OPENU.xlsx]A5'!$C$47:$AC$47</c:f>
              <c:numCache>
                <c:formatCode>0%</c:formatCode>
                <c:ptCount val="27"/>
                <c:pt idx="0">
                  <c:v>0.13170449417889873</c:v>
                </c:pt>
                <c:pt idx="1">
                  <c:v>0.25510443266457772</c:v>
                </c:pt>
                <c:pt idx="2">
                  <c:v>0.37805671455709122</c:v>
                </c:pt>
                <c:pt idx="3">
                  <c:v>0.4057873194136854</c:v>
                </c:pt>
                <c:pt idx="4">
                  <c:v>0.44738289577117474</c:v>
                </c:pt>
                <c:pt idx="5">
                  <c:v>0.53830782320406634</c:v>
                </c:pt>
                <c:pt idx="6">
                  <c:v>0.55507219112961037</c:v>
                </c:pt>
                <c:pt idx="7">
                  <c:v>0.58084291076705252</c:v>
                </c:pt>
                <c:pt idx="8">
                  <c:v>0.61820621784975005</c:v>
                </c:pt>
                <c:pt idx="9">
                  <c:v>0.69597764566753151</c:v>
                </c:pt>
                <c:pt idx="10">
                  <c:v>0.73560720306543725</c:v>
                </c:pt>
                <c:pt idx="11">
                  <c:v>0.66157094576123399</c:v>
                </c:pt>
                <c:pt idx="12">
                  <c:v>0.67706970558715263</c:v>
                </c:pt>
                <c:pt idx="13">
                  <c:v>0.69704297363194634</c:v>
                </c:pt>
                <c:pt idx="14">
                  <c:v>0.70101928804730607</c:v>
                </c:pt>
                <c:pt idx="15">
                  <c:v>0.7058759833225059</c:v>
                </c:pt>
                <c:pt idx="16">
                  <c:v>0.6918631384602576</c:v>
                </c:pt>
                <c:pt idx="17">
                  <c:v>0.70753489242543965</c:v>
                </c:pt>
                <c:pt idx="18">
                  <c:v>0.69905675508583132</c:v>
                </c:pt>
                <c:pt idx="19">
                  <c:v>0.72146423321233621</c:v>
                </c:pt>
                <c:pt idx="20">
                  <c:v>0.70749425749849859</c:v>
                </c:pt>
                <c:pt idx="21">
                  <c:v>0.70581932431818828</c:v>
                </c:pt>
                <c:pt idx="22">
                  <c:v>0.70303688507179318</c:v>
                </c:pt>
                <c:pt idx="23">
                  <c:v>0.71738556108130558</c:v>
                </c:pt>
                <c:pt idx="24">
                  <c:v>0.70964901358600585</c:v>
                </c:pt>
                <c:pt idx="25">
                  <c:v>0.73527033818927867</c:v>
                </c:pt>
                <c:pt idx="26">
                  <c:v>0.54841131182581693</c:v>
                </c:pt>
              </c:numCache>
            </c:numRef>
          </c:val>
        </c:ser>
        <c:ser>
          <c:idx val="8"/>
          <c:order val="8"/>
          <c:tx>
            <c:strRef>
              <c:f>'[Vyhodnoceni_Zoot - Fashion report - 3. vlna 2015_12082015-BEZ OPENU.xlsx]A5'!$B$48</c:f>
              <c:strCache>
                <c:ptCount val="1"/>
                <c:pt idx="0">
                  <c:v>Brno</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OPENU.xlsx]A5'!$C$48:$AC$48</c:f>
              <c:numCache>
                <c:formatCode>0%</c:formatCode>
                <c:ptCount val="27"/>
                <c:pt idx="0">
                  <c:v>0.66149725847213603</c:v>
                </c:pt>
                <c:pt idx="1">
                  <c:v>0.48436399929500745</c:v>
                </c:pt>
                <c:pt idx="2">
                  <c:v>0.31795660624276439</c:v>
                </c:pt>
                <c:pt idx="3">
                  <c:v>0.32504855571160651</c:v>
                </c:pt>
                <c:pt idx="4">
                  <c:v>0.38653995844261291</c:v>
                </c:pt>
                <c:pt idx="5">
                  <c:v>0.24498947247273928</c:v>
                </c:pt>
                <c:pt idx="6">
                  <c:v>0.15758732521444499</c:v>
                </c:pt>
                <c:pt idx="7">
                  <c:v>0.12813218655141842</c:v>
                </c:pt>
                <c:pt idx="8">
                  <c:v>0.11516928369333054</c:v>
                </c:pt>
                <c:pt idx="9">
                  <c:v>5.2448883967492026E-2</c:v>
                </c:pt>
                <c:pt idx="10">
                  <c:v>0.28816788358810336</c:v>
                </c:pt>
                <c:pt idx="11">
                  <c:v>4.9292460389190162E-2</c:v>
                </c:pt>
                <c:pt idx="12">
                  <c:v>6.5753470090297916E-2</c:v>
                </c:pt>
                <c:pt idx="13">
                  <c:v>5.4807278817616358E-2</c:v>
                </c:pt>
                <c:pt idx="14">
                  <c:v>2.8535989336295208E-2</c:v>
                </c:pt>
                <c:pt idx="15">
                  <c:v>5.7513198220538186E-2</c:v>
                </c:pt>
                <c:pt idx="16">
                  <c:v>1.9166929104029576E-2</c:v>
                </c:pt>
                <c:pt idx="17">
                  <c:v>4.1276359858385445E-2</c:v>
                </c:pt>
                <c:pt idx="18">
                  <c:v>1.1623993068033814E-2</c:v>
                </c:pt>
                <c:pt idx="19">
                  <c:v>5.1186975371937803E-2</c:v>
                </c:pt>
                <c:pt idx="20">
                  <c:v>8.6814914177075122E-3</c:v>
                </c:pt>
                <c:pt idx="21">
                  <c:v>0</c:v>
                </c:pt>
                <c:pt idx="22">
                  <c:v>8.6814914177075122E-3</c:v>
                </c:pt>
                <c:pt idx="23">
                  <c:v>1.1623993068033814E-2</c:v>
                </c:pt>
                <c:pt idx="24">
                  <c:v>0</c:v>
                </c:pt>
                <c:pt idx="25">
                  <c:v>3.4274979103676412E-2</c:v>
                </c:pt>
                <c:pt idx="26">
                  <c:v>0.17903154613515071</c:v>
                </c:pt>
              </c:numCache>
            </c:numRef>
          </c:val>
        </c:ser>
        <c:ser>
          <c:idx val="9"/>
          <c:order val="9"/>
          <c:tx>
            <c:strRef>
              <c:f>'[Vyhodnoceni_Zoot - Fashion report - 3. vlna 2015_12082015-BEZ OPENU.xlsx]A5'!$B$49</c:f>
              <c:strCache>
                <c:ptCount val="1"/>
                <c:pt idx="0">
                  <c:v>375%</c:v>
                </c:pt>
              </c:strCache>
            </c:strRef>
          </c:tx>
          <c:spPr>
            <a:noFill/>
          </c:spPr>
          <c:invertIfNegative val="0"/>
          <c:dLbls>
            <c:delete val="1"/>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OPENU.xlsx]A5'!$C$49:$AC$49</c:f>
              <c:numCache>
                <c:formatCode>0%</c:formatCode>
                <c:ptCount val="27"/>
                <c:pt idx="0">
                  <c:v>8.8502741527864082E-2</c:v>
                </c:pt>
                <c:pt idx="1">
                  <c:v>0.26563600070499271</c:v>
                </c:pt>
                <c:pt idx="2">
                  <c:v>0.43204339375723544</c:v>
                </c:pt>
                <c:pt idx="3">
                  <c:v>0.42495144428839371</c:v>
                </c:pt>
                <c:pt idx="4">
                  <c:v>0.3634600415573872</c:v>
                </c:pt>
                <c:pt idx="5">
                  <c:v>0.5050105275272605</c:v>
                </c:pt>
                <c:pt idx="6">
                  <c:v>0.59241267478555493</c:v>
                </c:pt>
                <c:pt idx="7">
                  <c:v>0.62186781344858177</c:v>
                </c:pt>
                <c:pt idx="8">
                  <c:v>0.63483071630666954</c:v>
                </c:pt>
                <c:pt idx="9">
                  <c:v>0.69755111603250786</c:v>
                </c:pt>
                <c:pt idx="10">
                  <c:v>0.46183211641189681</c:v>
                </c:pt>
                <c:pt idx="11">
                  <c:v>0.70070753961080978</c:v>
                </c:pt>
                <c:pt idx="12">
                  <c:v>0.68424652990970225</c:v>
                </c:pt>
                <c:pt idx="13">
                  <c:v>0.69519272118238362</c:v>
                </c:pt>
                <c:pt idx="14">
                  <c:v>0.72146401066370469</c:v>
                </c:pt>
                <c:pt idx="15">
                  <c:v>0.69248680177946165</c:v>
                </c:pt>
                <c:pt idx="16">
                  <c:v>0.73083307089597049</c:v>
                </c:pt>
                <c:pt idx="17">
                  <c:v>0.70872364014161437</c:v>
                </c:pt>
                <c:pt idx="18">
                  <c:v>0.73837600693196626</c:v>
                </c:pt>
                <c:pt idx="19">
                  <c:v>0.69881302462806216</c:v>
                </c:pt>
                <c:pt idx="20">
                  <c:v>0.74131850858229242</c:v>
                </c:pt>
                <c:pt idx="21">
                  <c:v>0.75</c:v>
                </c:pt>
                <c:pt idx="22">
                  <c:v>0.74131850858229242</c:v>
                </c:pt>
                <c:pt idx="23">
                  <c:v>0.73837600693196626</c:v>
                </c:pt>
                <c:pt idx="24">
                  <c:v>0.75</c:v>
                </c:pt>
                <c:pt idx="25">
                  <c:v>0.71572502089632373</c:v>
                </c:pt>
                <c:pt idx="26">
                  <c:v>0.5709684538648494</c:v>
                </c:pt>
              </c:numCache>
            </c:numRef>
          </c:val>
        </c:ser>
        <c:ser>
          <c:idx val="10"/>
          <c:order val="10"/>
          <c:tx>
            <c:strRef>
              <c:f>'[Vyhodnoceni_Zoot - Fashion report - 3. vlna 2015_12082015-BEZ OPENU.xlsx]A5'!$B$50</c:f>
              <c:strCache>
                <c:ptCount val="1"/>
                <c:pt idx="0">
                  <c:v>Ostrava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OPENU.xlsx]A5'!$C$50:$AC$50</c:f>
              <c:numCache>
                <c:formatCode>0%</c:formatCode>
                <c:ptCount val="27"/>
                <c:pt idx="0">
                  <c:v>0.57287673024805841</c:v>
                </c:pt>
                <c:pt idx="1">
                  <c:v>0.4476849087119904</c:v>
                </c:pt>
                <c:pt idx="2">
                  <c:v>0.28699578014400601</c:v>
                </c:pt>
                <c:pt idx="3">
                  <c:v>0.24218116572116538</c:v>
                </c:pt>
                <c:pt idx="4">
                  <c:v>0.21941100754982704</c:v>
                </c:pt>
                <c:pt idx="5">
                  <c:v>0.20407975735890363</c:v>
                </c:pt>
                <c:pt idx="6">
                  <c:v>0.12387232306464387</c:v>
                </c:pt>
                <c:pt idx="7">
                  <c:v>9.0561137074398432E-2</c:v>
                </c:pt>
                <c:pt idx="8">
                  <c:v>4.5746522651557785E-2</c:v>
                </c:pt>
                <c:pt idx="9">
                  <c:v>0.1407987997434523</c:v>
                </c:pt>
                <c:pt idx="10">
                  <c:v>0</c:v>
                </c:pt>
                <c:pt idx="11">
                  <c:v>3.0398208729335345E-2</c:v>
                </c:pt>
                <c:pt idx="12">
                  <c:v>2.884987511830964E-2</c:v>
                </c:pt>
                <c:pt idx="13">
                  <c:v>7.0546460270762015E-2</c:v>
                </c:pt>
                <c:pt idx="14">
                  <c:v>3.19636060716601E-2</c:v>
                </c:pt>
                <c:pt idx="15">
                  <c:v>1.4416405693505295E-2</c:v>
                </c:pt>
                <c:pt idx="16">
                  <c:v>0</c:v>
                </c:pt>
                <c:pt idx="17">
                  <c:v>3.133011695805249E-2</c:v>
                </c:pt>
                <c:pt idx="18">
                  <c:v>3.133011695805249E-2</c:v>
                </c:pt>
                <c:pt idx="19">
                  <c:v>3.4732080170211108E-2</c:v>
                </c:pt>
                <c:pt idx="20">
                  <c:v>3.2895514300377238E-2</c:v>
                </c:pt>
                <c:pt idx="21">
                  <c:v>2.9985628491422885E-2</c:v>
                </c:pt>
                <c:pt idx="22">
                  <c:v>0</c:v>
                </c:pt>
                <c:pt idx="23">
                  <c:v>1.598180303583005E-2</c:v>
                </c:pt>
                <c:pt idx="24">
                  <c:v>1.6913711264547195E-2</c:v>
                </c:pt>
                <c:pt idx="25">
                  <c:v>3.9854130743354942E-2</c:v>
                </c:pt>
                <c:pt idx="26">
                  <c:v>0.26534496437861915</c:v>
                </c:pt>
              </c:numCache>
            </c:numRef>
          </c:val>
        </c:ser>
        <c:ser>
          <c:idx val="11"/>
          <c:order val="11"/>
          <c:tx>
            <c:strRef>
              <c:f>'[Vyhodnoceni_Zoot - Fashion report - 3. vlna 2015_12082015-BEZ OPENU.xlsx]A5'!$B$51</c:f>
              <c:strCache>
                <c:ptCount val="1"/>
                <c:pt idx="0">
                  <c:v>450%</c:v>
                </c:pt>
              </c:strCache>
            </c:strRef>
          </c:tx>
          <c:spPr>
            <a:noFill/>
          </c:spPr>
          <c:invertIfNegative val="0"/>
          <c:dLbls>
            <c:delete val="1"/>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OPENU.xlsx]A5'!$C$51:$AC$51</c:f>
              <c:numCache>
                <c:formatCode>0%</c:formatCode>
                <c:ptCount val="27"/>
                <c:pt idx="0">
                  <c:v>0.17712326975194159</c:v>
                </c:pt>
                <c:pt idx="1">
                  <c:v>0.30231509128800926</c:v>
                </c:pt>
                <c:pt idx="2">
                  <c:v>0.4630042198559936</c:v>
                </c:pt>
                <c:pt idx="3">
                  <c:v>0.50781883427883479</c:v>
                </c:pt>
                <c:pt idx="4">
                  <c:v>0.53058899245017299</c:v>
                </c:pt>
                <c:pt idx="5">
                  <c:v>0.54592024264109629</c:v>
                </c:pt>
                <c:pt idx="6">
                  <c:v>0.62612767693535609</c:v>
                </c:pt>
                <c:pt idx="7">
                  <c:v>0.65943886292560139</c:v>
                </c:pt>
                <c:pt idx="8">
                  <c:v>0.70425347734844213</c:v>
                </c:pt>
                <c:pt idx="9">
                  <c:v>0.60920120025654789</c:v>
                </c:pt>
                <c:pt idx="10">
                  <c:v>0.75</c:v>
                </c:pt>
                <c:pt idx="11">
                  <c:v>0.71960179127066448</c:v>
                </c:pt>
                <c:pt idx="12">
                  <c:v>0.7211501248816905</c:v>
                </c:pt>
                <c:pt idx="13">
                  <c:v>0.67945353972923783</c:v>
                </c:pt>
                <c:pt idx="14">
                  <c:v>0.71803639392833984</c:v>
                </c:pt>
                <c:pt idx="15">
                  <c:v>0.73558359430649478</c:v>
                </c:pt>
                <c:pt idx="16">
                  <c:v>0.75</c:v>
                </c:pt>
                <c:pt idx="17">
                  <c:v>0.71866988304194734</c:v>
                </c:pt>
                <c:pt idx="18">
                  <c:v>0.71866988304194734</c:v>
                </c:pt>
                <c:pt idx="19">
                  <c:v>0.7152679198297891</c:v>
                </c:pt>
                <c:pt idx="20">
                  <c:v>0.71710448569962271</c:v>
                </c:pt>
                <c:pt idx="21">
                  <c:v>0.72001437150857717</c:v>
                </c:pt>
                <c:pt idx="22">
                  <c:v>0.75</c:v>
                </c:pt>
                <c:pt idx="23">
                  <c:v>0.73401819696417014</c:v>
                </c:pt>
                <c:pt idx="24">
                  <c:v>0.73308628873545301</c:v>
                </c:pt>
                <c:pt idx="25">
                  <c:v>0.71014586925664513</c:v>
                </c:pt>
                <c:pt idx="26">
                  <c:v>0.48465503562138057</c:v>
                </c:pt>
              </c:numCache>
            </c:numRef>
          </c:val>
        </c:ser>
        <c:ser>
          <c:idx val="12"/>
          <c:order val="12"/>
          <c:tx>
            <c:strRef>
              <c:f>'[Vyhodnoceni_Zoot - Fashion report - 3. vlna 2015_12082015-BEZ OPENU.xlsx]A5'!$B$52</c:f>
              <c:strCache>
                <c:ptCount val="1"/>
                <c:pt idx="0">
                  <c:v>Plzeň</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OPENU.xlsx]A5'!$C$39:$AC$39</c:f>
              <c:strCache>
                <c:ptCount val="27"/>
                <c:pt idx="0">
                  <c:v>Matragi Blanka</c:v>
                </c:pt>
                <c:pt idx="1">
                  <c:v>Rajská Beata</c:v>
                </c:pt>
                <c:pt idx="2">
                  <c:v>Nademlýnská Klára</c:v>
                </c:pt>
                <c:pt idx="3">
                  <c:v>Klír Josef / JKJ</c:v>
                </c:pt>
                <c:pt idx="4">
                  <c:v>Rochová Liběna</c:v>
                </c:pt>
                <c:pt idx="5">
                  <c:v>Kovaříková Taťana</c:v>
                </c:pt>
                <c:pt idx="6">
                  <c:v>Ruden Natali</c:v>
                </c:pt>
                <c:pt idx="7">
                  <c:v>E.Daniely Eva Janoušková a Daniela Flejšarová</c:v>
                </c:pt>
                <c:pt idx="8">
                  <c:v>Fejková Helena</c:v>
                </c:pt>
                <c:pt idx="9">
                  <c:v>Geislerová Kateřina</c:v>
                </c:pt>
                <c:pt idx="10">
                  <c:v>Páralová Gábina</c:v>
                </c:pt>
                <c:pt idx="11">
                  <c:v>Polanka Jakub</c:v>
                </c:pt>
                <c:pt idx="12">
                  <c:v>Lindner Lukáš</c:v>
                </c:pt>
                <c:pt idx="13">
                  <c:v>Mertlová Helena</c:v>
                </c:pt>
                <c:pt idx="14">
                  <c:v>Leeda - Lucie Trnková, Lucie Kutálková</c:v>
                </c:pt>
                <c:pt idx="15">
                  <c:v>Nová Denisa</c:v>
                </c:pt>
                <c:pt idx="16">
                  <c:v>Drápalová Monika</c:v>
                </c:pt>
                <c:pt idx="17">
                  <c:v>Vodochodská Kamila</c:v>
                </c:pt>
                <c:pt idx="18">
                  <c:v>Follová Ivana</c:v>
                </c:pt>
                <c:pt idx="19">
                  <c:v>Sabo Miro</c:v>
                </c:pt>
                <c:pt idx="20">
                  <c:v>Balvínová Petra - TIQE</c:v>
                </c:pt>
                <c:pt idx="21">
                  <c:v>Chatty</c:v>
                </c:pt>
                <c:pt idx="22">
                  <c:v>Nevařilová Martina - Navarila</c:v>
                </c:pt>
                <c:pt idx="23">
                  <c:v>Kubíčková Zuzana</c:v>
                </c:pt>
                <c:pt idx="24">
                  <c:v>Sedláčková Jaroslava</c:v>
                </c:pt>
                <c:pt idx="25">
                  <c:v>Švehlíková Sandra - SATORI</c:v>
                </c:pt>
                <c:pt idx="26">
                  <c:v>Nikoho z uvedených</c:v>
                </c:pt>
              </c:strCache>
            </c:strRef>
          </c:cat>
          <c:val>
            <c:numRef>
              <c:f>'[Vyhodnoceni_Zoot - Fashion report - 3. vlna 2015_12082015-BEZ OPENU.xlsx]A5'!$C$52:$AC$52</c:f>
              <c:numCache>
                <c:formatCode>0%</c:formatCode>
                <c:ptCount val="27"/>
                <c:pt idx="0">
                  <c:v>0.44858628725839117</c:v>
                </c:pt>
                <c:pt idx="1">
                  <c:v>0.36661567012799812</c:v>
                </c:pt>
                <c:pt idx="2">
                  <c:v>0.28377876746305741</c:v>
                </c:pt>
                <c:pt idx="3">
                  <c:v>0.24840693357644025</c:v>
                </c:pt>
                <c:pt idx="4">
                  <c:v>0.24883498063582632</c:v>
                </c:pt>
                <c:pt idx="5">
                  <c:v>0.16526614089167327</c:v>
                </c:pt>
                <c:pt idx="6">
                  <c:v>0.12252021967037391</c:v>
                </c:pt>
                <c:pt idx="7">
                  <c:v>5.9794757325417232E-2</c:v>
                </c:pt>
                <c:pt idx="8">
                  <c:v>6.5789049261076607E-2</c:v>
                </c:pt>
                <c:pt idx="9">
                  <c:v>9.8840502141532768E-2</c:v>
                </c:pt>
                <c:pt idx="10">
                  <c:v>4.2109331732235494E-2</c:v>
                </c:pt>
                <c:pt idx="11">
                  <c:v>5.9794757325417232E-2</c:v>
                </c:pt>
                <c:pt idx="12">
                  <c:v>3.8434438102483433E-2</c:v>
                </c:pt>
                <c:pt idx="13">
                  <c:v>2.0749012509301681E-2</c:v>
                </c:pt>
                <c:pt idx="14">
                  <c:v>3.8434438102483433E-2</c:v>
                </c:pt>
                <c:pt idx="15">
                  <c:v>2.0749012509301681E-2</c:v>
                </c:pt>
                <c:pt idx="16">
                  <c:v>4.2109331732235494E-2</c:v>
                </c:pt>
                <c:pt idx="17">
                  <c:v>2.0749012509301681E-2</c:v>
                </c:pt>
                <c:pt idx="18">
                  <c:v>2.0749012509301681E-2</c:v>
                </c:pt>
                <c:pt idx="19">
                  <c:v>4.1498025018603363E-2</c:v>
                </c:pt>
                <c:pt idx="20">
                  <c:v>4.1498025018603363E-2</c:v>
                </c:pt>
                <c:pt idx="21">
                  <c:v>2.0749012509301681E-2</c:v>
                </c:pt>
                <c:pt idx="22">
                  <c:v>2.0749012509301681E-2</c:v>
                </c:pt>
                <c:pt idx="23">
                  <c:v>4.2109331732235494E-2</c:v>
                </c:pt>
                <c:pt idx="24">
                  <c:v>2.0749012509301681E-2</c:v>
                </c:pt>
                <c:pt idx="25">
                  <c:v>4.1498025018603363E-2</c:v>
                </c:pt>
                <c:pt idx="26">
                  <c:v>0.33850159959789389</c:v>
                </c:pt>
              </c:numCache>
            </c:numRef>
          </c:val>
        </c:ser>
        <c:dLbls>
          <c:dLblPos val="inBase"/>
          <c:showLegendKey val="0"/>
          <c:showVal val="1"/>
          <c:showCatName val="0"/>
          <c:showSerName val="0"/>
          <c:showPercent val="0"/>
          <c:showBubbleSize val="0"/>
        </c:dLbls>
        <c:gapWidth val="20"/>
        <c:overlap val="100"/>
        <c:axId val="247050208"/>
        <c:axId val="247050992"/>
      </c:barChart>
      <c:catAx>
        <c:axId val="247050208"/>
        <c:scaling>
          <c:orientation val="maxMin"/>
        </c:scaling>
        <c:delete val="0"/>
        <c:axPos val="l"/>
        <c:numFmt formatCode="General" sourceLinked="1"/>
        <c:majorTickMark val="out"/>
        <c:minorTickMark val="out"/>
        <c:tickLblPos val="nextTo"/>
        <c:spPr>
          <a:ln>
            <a:noFill/>
          </a:ln>
        </c:spPr>
        <c:txPr>
          <a:bodyPr rot="0" vert="horz"/>
          <a:lstStyle/>
          <a:p>
            <a:pPr>
              <a:defRPr sz="800">
                <a:latin typeface="Arial Narrow" panose="020B0606020202030204" pitchFamily="34" charset="0"/>
              </a:defRPr>
            </a:pPr>
            <a:endParaRPr lang="cs-CZ"/>
          </a:p>
        </c:txPr>
        <c:crossAx val="247050992"/>
        <c:crosses val="autoZero"/>
        <c:auto val="1"/>
        <c:lblAlgn val="ctr"/>
        <c:lblOffset val="100"/>
        <c:noMultiLvlLbl val="0"/>
      </c:catAx>
      <c:valAx>
        <c:axId val="247050992"/>
        <c:scaling>
          <c:orientation val="minMax"/>
        </c:scaling>
        <c:delete val="1"/>
        <c:axPos val="t"/>
        <c:numFmt formatCode="0%" sourceLinked="1"/>
        <c:majorTickMark val="out"/>
        <c:minorTickMark val="none"/>
        <c:tickLblPos val="none"/>
        <c:crossAx val="247050208"/>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rgbClr val="000000"/>
          </a:solidFill>
          <a:latin typeface="Hevetica"/>
          <a:ea typeface="Calibri"/>
          <a:cs typeface="Calibri"/>
        </a:defRPr>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2252652124314664E-2"/>
          <c:y val="5.4597020993049833E-2"/>
          <c:w val="0.78699355576171026"/>
          <c:h val="0.80671628276502638"/>
        </c:manualLayout>
      </c:layout>
      <c:barChart>
        <c:barDir val="col"/>
        <c:grouping val="percentStacked"/>
        <c:varyColors val="0"/>
        <c:ser>
          <c:idx val="2"/>
          <c:order val="0"/>
          <c:tx>
            <c:strRef>
              <c:f>'V8'!$C$24</c:f>
              <c:strCache>
                <c:ptCount val="1"/>
                <c:pt idx="0">
                  <c:v>Ano, o několika</c:v>
                </c:pt>
              </c:strCache>
            </c:strRef>
          </c:tx>
          <c:spPr>
            <a:solidFill>
              <a:srgbClr val="F34E0D"/>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'V8'!$B$25:$B$31</c:f>
              <c:strCache>
                <c:ptCount val="7"/>
                <c:pt idx="0">
                  <c:v>Celkem</c:v>
                </c:pt>
                <c:pt idx="1">
                  <c:v>Ženy</c:v>
                </c:pt>
                <c:pt idx="2">
                  <c:v>Muži</c:v>
                </c:pt>
                <c:pt idx="3">
                  <c:v>Praha</c:v>
                </c:pt>
                <c:pt idx="4">
                  <c:v>Brno</c:v>
                </c:pt>
                <c:pt idx="5">
                  <c:v>Ostrava</c:v>
                </c:pt>
                <c:pt idx="6">
                  <c:v>Plzeň</c:v>
                </c:pt>
              </c:strCache>
            </c:strRef>
          </c:cat>
          <c:val>
            <c:numRef>
              <c:f>'V8'!$C$25:$C$31</c:f>
              <c:numCache>
                <c:formatCode>0</c:formatCode>
                <c:ptCount val="7"/>
                <c:pt idx="0">
                  <c:v>7.5226629356245915</c:v>
                </c:pt>
                <c:pt idx="1">
                  <c:v>9.2534662302756949</c:v>
                </c:pt>
                <c:pt idx="2">
                  <c:v>5.7869253847071302</c:v>
                </c:pt>
                <c:pt idx="3">
                  <c:v>9.171768538407937</c:v>
                </c:pt>
                <c:pt idx="4">
                  <c:v>7.3361635715406699</c:v>
                </c:pt>
                <c:pt idx="5">
                  <c:v>1.6913711264547195</c:v>
                </c:pt>
                <c:pt idx="6">
                  <c:v>7.5950152797528858</c:v>
                </c:pt>
              </c:numCache>
            </c:numRef>
          </c:val>
        </c:ser>
        <c:ser>
          <c:idx val="3"/>
          <c:order val="1"/>
          <c:tx>
            <c:strRef>
              <c:f>'V8'!$D$24</c:f>
              <c:strCache>
                <c:ptCount val="1"/>
                <c:pt idx="0">
                  <c:v>Ano, o jednom</c:v>
                </c:pt>
              </c:strCache>
            </c:strRef>
          </c:tx>
          <c:spPr>
            <a:solidFill>
              <a:srgbClr val="FFA102"/>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'V8'!$B$25:$B$31</c:f>
              <c:strCache>
                <c:ptCount val="7"/>
                <c:pt idx="0">
                  <c:v>Celkem</c:v>
                </c:pt>
                <c:pt idx="1">
                  <c:v>Ženy</c:v>
                </c:pt>
                <c:pt idx="2">
                  <c:v>Muži</c:v>
                </c:pt>
                <c:pt idx="3">
                  <c:v>Praha</c:v>
                </c:pt>
                <c:pt idx="4">
                  <c:v>Brno</c:v>
                </c:pt>
                <c:pt idx="5">
                  <c:v>Ostrava</c:v>
                </c:pt>
                <c:pt idx="6">
                  <c:v>Plzeň</c:v>
                </c:pt>
              </c:strCache>
            </c:strRef>
          </c:cat>
          <c:val>
            <c:numRef>
              <c:f>'V8'!$D$25:$D$31</c:f>
              <c:numCache>
                <c:formatCode>0</c:formatCode>
                <c:ptCount val="7"/>
                <c:pt idx="0">
                  <c:v>11.57287182526273</c:v>
                </c:pt>
                <c:pt idx="1">
                  <c:v>12.498894044947583</c:v>
                </c:pt>
                <c:pt idx="2">
                  <c:v>10.644209657436795</c:v>
                </c:pt>
                <c:pt idx="3">
                  <c:v>12.009895992632522</c:v>
                </c:pt>
                <c:pt idx="4">
                  <c:v>13.273262093708786</c:v>
                </c:pt>
                <c:pt idx="5">
                  <c:v>6.1084649717478863</c:v>
                </c:pt>
                <c:pt idx="6">
                  <c:v>13.834193297299416</c:v>
                </c:pt>
              </c:numCache>
            </c:numRef>
          </c:val>
        </c:ser>
        <c:ser>
          <c:idx val="4"/>
          <c:order val="2"/>
          <c:tx>
            <c:strRef>
              <c:f>'V8'!$E$24</c:f>
              <c:strCache>
                <c:ptCount val="1"/>
                <c:pt idx="0">
                  <c:v>Ne, nevím</c:v>
                </c:pt>
              </c:strCache>
            </c:strRef>
          </c:tx>
          <c:spPr>
            <a:solidFill>
              <a:srgbClr val="8B8278"/>
            </a:solidFill>
          </c:spPr>
          <c:invertIfNegative val="0"/>
          <c:dLbls>
            <c:numFmt formatCode="#,##0&quot;%&quot;" sourceLinked="0"/>
            <c:spPr>
              <a:noFill/>
              <a:ln>
                <a:noFill/>
              </a:ln>
              <a:effectLst/>
            </c:spPr>
            <c:txPr>
              <a:bodyPr/>
              <a:lstStyle/>
              <a:p>
                <a:pPr>
                  <a:defRPr sz="1200">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'V8'!$B$25:$B$31</c:f>
              <c:strCache>
                <c:ptCount val="7"/>
                <c:pt idx="0">
                  <c:v>Celkem</c:v>
                </c:pt>
                <c:pt idx="1">
                  <c:v>Ženy</c:v>
                </c:pt>
                <c:pt idx="2">
                  <c:v>Muži</c:v>
                </c:pt>
                <c:pt idx="3">
                  <c:v>Praha</c:v>
                </c:pt>
                <c:pt idx="4">
                  <c:v>Brno</c:v>
                </c:pt>
                <c:pt idx="5">
                  <c:v>Ostrava</c:v>
                </c:pt>
                <c:pt idx="6">
                  <c:v>Plzeň</c:v>
                </c:pt>
              </c:strCache>
            </c:strRef>
          </c:cat>
          <c:val>
            <c:numRef>
              <c:f>'V8'!$E$25:$E$31</c:f>
              <c:numCache>
                <c:formatCode>0</c:formatCode>
                <c:ptCount val="7"/>
                <c:pt idx="0">
                  <c:v>80.904465239112682</c:v>
                </c:pt>
                <c:pt idx="1">
                  <c:v>78.247639724776732</c:v>
                </c:pt>
                <c:pt idx="2">
                  <c:v>83.568864957856064</c:v>
                </c:pt>
                <c:pt idx="3">
                  <c:v>78.818335468959532</c:v>
                </c:pt>
                <c:pt idx="4">
                  <c:v>79.390574334750553</c:v>
                </c:pt>
                <c:pt idx="5">
                  <c:v>92.200163901797396</c:v>
                </c:pt>
                <c:pt idx="6">
                  <c:v>78.570791422947693</c:v>
                </c:pt>
              </c:numCache>
            </c:numRef>
          </c:val>
        </c:ser>
        <c:dLbls>
          <c:dLblPos val="ctr"/>
          <c:showLegendKey val="0"/>
          <c:showVal val="1"/>
          <c:showCatName val="0"/>
          <c:showSerName val="0"/>
          <c:showPercent val="0"/>
          <c:showBubbleSize val="0"/>
        </c:dLbls>
        <c:gapWidth val="150"/>
        <c:overlap val="100"/>
        <c:axId val="347465648"/>
        <c:axId val="347466040"/>
      </c:barChart>
      <c:catAx>
        <c:axId val="347465648"/>
        <c:scaling>
          <c:orientation val="minMax"/>
        </c:scaling>
        <c:delete val="0"/>
        <c:axPos val="b"/>
        <c:numFmt formatCode="General" sourceLinked="1"/>
        <c:majorTickMark val="out"/>
        <c:minorTickMark val="none"/>
        <c:tickLblPos val="low"/>
        <c:spPr>
          <a:ln>
            <a:noFill/>
          </a:ln>
        </c:spPr>
        <c:txPr>
          <a:bodyPr/>
          <a:lstStyle/>
          <a:p>
            <a:pPr>
              <a:defRPr sz="1100"/>
            </a:pPr>
            <a:endParaRPr lang="cs-CZ"/>
          </a:p>
        </c:txPr>
        <c:crossAx val="347466040"/>
        <c:crosses val="autoZero"/>
        <c:auto val="1"/>
        <c:lblAlgn val="ctr"/>
        <c:lblOffset val="100"/>
        <c:noMultiLvlLbl val="0"/>
      </c:catAx>
      <c:valAx>
        <c:axId val="347466040"/>
        <c:scaling>
          <c:orientation val="minMax"/>
        </c:scaling>
        <c:delete val="1"/>
        <c:axPos val="l"/>
        <c:numFmt formatCode="0%" sourceLinked="1"/>
        <c:majorTickMark val="out"/>
        <c:minorTickMark val="none"/>
        <c:tickLblPos val="nextTo"/>
        <c:crossAx val="347465648"/>
        <c:crosses val="autoZero"/>
        <c:crossBetween val="between"/>
      </c:valAx>
      <c:spPr>
        <a:noFill/>
        <a:ln>
          <a:noFill/>
        </a:ln>
      </c:spPr>
    </c:plotArea>
    <c:legend>
      <c:legendPos val="r"/>
      <c:layout>
        <c:manualLayout>
          <c:xMode val="edge"/>
          <c:yMode val="edge"/>
          <c:x val="0.78848267104250369"/>
          <c:y val="6.0443039823344882E-2"/>
          <c:w val="0.21151732895749631"/>
          <c:h val="0.83223476308876454"/>
        </c:manualLayout>
      </c:layout>
      <c:overlay val="0"/>
      <c:txPr>
        <a:bodyPr/>
        <a:lstStyle/>
        <a:p>
          <a:pPr>
            <a:defRPr sz="11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25"/>
          <c:y val="6.8532973599500335E-2"/>
          <c:w val="0.72404395619267381"/>
          <c:h val="0.88878785763188239"/>
        </c:manualLayout>
      </c:layout>
      <c:barChart>
        <c:barDir val="bar"/>
        <c:grouping val="stacked"/>
        <c:varyColors val="0"/>
        <c:ser>
          <c:idx val="0"/>
          <c:order val="0"/>
          <c:tx>
            <c:strRef>
              <c:f>'V6'!$B$40</c:f>
              <c:strCache>
                <c:ptCount val="1"/>
                <c:pt idx="0">
                  <c:v>Celkem</c:v>
                </c:pt>
              </c:strCache>
            </c:strRef>
          </c:tx>
          <c:spPr>
            <a:solidFill>
              <a:srgbClr val="002F5E"/>
            </a:solidFill>
            <a:ln w="25400">
              <a:noFill/>
            </a:ln>
          </c:spPr>
          <c:invertIfNegative val="0"/>
          <c:dLbls>
            <c:dLbl>
              <c:idx val="0"/>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1"/>
              <c:layout>
                <c:manualLayout>
                  <c:x val="3.5932764658925087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6986004644546587E-2"/>
                  <c:y val="2.1671205339438256E-7"/>
                </c:manualLayout>
              </c:layout>
              <c:dLblPos val="ctr"/>
              <c:showLegendKey val="0"/>
              <c:showVal val="1"/>
              <c:showCatName val="0"/>
              <c:showSerName val="0"/>
              <c:showPercent val="0"/>
              <c:showBubbleSize val="0"/>
              <c:separator>
</c:separator>
              <c:extLst>
                <c:ext xmlns:c15="http://schemas.microsoft.com/office/drawing/2012/chart" uri="{CE6537A1-D6FC-4f65-9D91-7224C49458BB}"/>
              </c:extLst>
            </c:dLbl>
            <c:dLbl>
              <c:idx val="3"/>
              <c:dLblPos val="inBase"/>
              <c:showLegendKey val="0"/>
              <c:showVal val="1"/>
              <c:showCatName val="0"/>
              <c:showSerName val="0"/>
              <c:showPercent val="0"/>
              <c:showBubbleSize val="0"/>
              <c:extLst>
                <c:ext xmlns:c15="http://schemas.microsoft.com/office/drawing/2012/chart" uri="{CE6537A1-D6FC-4f65-9D91-7224C49458BB}"/>
              </c:extLst>
            </c:dLbl>
            <c:dLbl>
              <c:idx val="4"/>
              <c:dLblPos val="inBase"/>
              <c:showLegendKey val="0"/>
              <c:showVal val="1"/>
              <c:showCatName val="0"/>
              <c:showSerName val="0"/>
              <c:showPercent val="0"/>
              <c:showBubbleSize val="0"/>
              <c:extLst>
                <c:ext xmlns:c15="http://schemas.microsoft.com/office/drawing/2012/chart" uri="{CE6537A1-D6FC-4f65-9D91-7224C49458BB}"/>
              </c:extLst>
            </c:dLbl>
            <c:dLbl>
              <c:idx val="5"/>
              <c:dLblPos val="inBase"/>
              <c:showLegendKey val="0"/>
              <c:showVal val="1"/>
              <c:showCatName val="0"/>
              <c:showSerName val="0"/>
              <c:showPercent val="0"/>
              <c:showBubbleSize val="0"/>
              <c:extLst>
                <c:ext xmlns:c15="http://schemas.microsoft.com/office/drawing/2012/chart" uri="{CE6537A1-D6FC-4f65-9D91-7224C49458BB}"/>
              </c:extLst>
            </c:dLbl>
            <c:dLbl>
              <c:idx val="6"/>
              <c:dLblPos val="inBase"/>
              <c:showLegendKey val="0"/>
              <c:showVal val="1"/>
              <c:showCatName val="0"/>
              <c:showSerName val="0"/>
              <c:showPercent val="0"/>
              <c:showBubbleSize val="0"/>
              <c:extLst>
                <c:ext xmlns:c15="http://schemas.microsoft.com/office/drawing/2012/chart" uri="{CE6537A1-D6FC-4f65-9D91-7224C49458BB}"/>
              </c:extLst>
            </c:dLbl>
            <c:dLbl>
              <c:idx val="7"/>
              <c:dLblPos val="inBase"/>
              <c:showLegendKey val="0"/>
              <c:showVal val="1"/>
              <c:showCatName val="0"/>
              <c:showSerName val="0"/>
              <c:showPercent val="0"/>
              <c:showBubbleSize val="0"/>
              <c:extLst>
                <c:ext xmlns:c15="http://schemas.microsoft.com/office/drawing/2012/chart" uri="{CE6537A1-D6FC-4f65-9D91-7224C49458BB}"/>
              </c:extLst>
            </c:dLbl>
            <c:dLbl>
              <c:idx val="8"/>
              <c:dLblPos val="inBase"/>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1"/>
                    </a:solidFil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'V6'!$C$40:$G$40</c:f>
              <c:numCache>
                <c:formatCode>0%</c:formatCode>
                <c:ptCount val="5"/>
                <c:pt idx="0">
                  <c:v>0.50306657419554879</c:v>
                </c:pt>
                <c:pt idx="1">
                  <c:v>0.33963979919770149</c:v>
                </c:pt>
                <c:pt idx="2">
                  <c:v>0.20416803491541241</c:v>
                </c:pt>
                <c:pt idx="3">
                  <c:v>0.10519705471081452</c:v>
                </c:pt>
                <c:pt idx="4">
                  <c:v>6.7778473204374745E-2</c:v>
                </c:pt>
              </c:numCache>
            </c:numRef>
          </c:val>
        </c:ser>
        <c:ser>
          <c:idx val="1"/>
          <c:order val="1"/>
          <c:tx>
            <c:strRef>
              <c:f>'V6'!$B$41</c:f>
              <c:strCache>
                <c:ptCount val="1"/>
                <c:pt idx="0">
                  <c:v>120%</c:v>
                </c:pt>
              </c:strCache>
            </c:strRef>
          </c:tx>
          <c:spPr>
            <a:noFill/>
            <a:ln w="25400">
              <a:noFill/>
            </a:ln>
          </c:spPr>
          <c:invertIfNegative val="0"/>
          <c:dLbls>
            <c:delete val="1"/>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'V6'!$C$41:$G$41</c:f>
              <c:numCache>
                <c:formatCode>0%</c:formatCode>
                <c:ptCount val="5"/>
                <c:pt idx="0">
                  <c:v>0.69693342580445117</c:v>
                </c:pt>
                <c:pt idx="1">
                  <c:v>0.86036020080229847</c:v>
                </c:pt>
                <c:pt idx="2">
                  <c:v>0.99583196508458749</c:v>
                </c:pt>
                <c:pt idx="3">
                  <c:v>1.0948029452891854</c:v>
                </c:pt>
                <c:pt idx="4">
                  <c:v>1.1322215267956253</c:v>
                </c:pt>
              </c:numCache>
            </c:numRef>
          </c:val>
        </c:ser>
        <c:ser>
          <c:idx val="2"/>
          <c:order val="2"/>
          <c:tx>
            <c:strRef>
              <c:f>'V6'!$B$42</c:f>
              <c:strCache>
                <c:ptCount val="1"/>
                <c:pt idx="0">
                  <c:v>Ženy</c:v>
                </c:pt>
              </c:strCache>
            </c:strRef>
          </c:tx>
          <c:spPr>
            <a:solidFill>
              <a:srgbClr val="7391AD"/>
            </a:solidFill>
            <a:ln w="25400">
              <a:noFill/>
            </a:ln>
          </c:spPr>
          <c:invertIfNegative val="0"/>
          <c:dLbls>
            <c:dLbl>
              <c:idx val="25"/>
              <c:spPr>
                <a:noFill/>
              </c:spPr>
              <c:txPr>
                <a:bodyPr/>
                <a:lstStyle/>
                <a:p>
                  <a:pPr>
                    <a:defRPr/>
                  </a:pPr>
                  <a:endParaRPr lang="cs-CZ"/>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'V6'!$C$42:$G$42</c:f>
              <c:numCache>
                <c:formatCode>0%</c:formatCode>
                <c:ptCount val="5"/>
                <c:pt idx="0">
                  <c:v>0.49430562302713471</c:v>
                </c:pt>
                <c:pt idx="1">
                  <c:v>0.34775737495110592</c:v>
                </c:pt>
                <c:pt idx="2">
                  <c:v>0.21923936340402328</c:v>
                </c:pt>
                <c:pt idx="3">
                  <c:v>0.1148871969259876</c:v>
                </c:pt>
                <c:pt idx="4">
                  <c:v>7.28431054610085E-2</c:v>
                </c:pt>
              </c:numCache>
            </c:numRef>
          </c:val>
        </c:ser>
        <c:ser>
          <c:idx val="3"/>
          <c:order val="3"/>
          <c:tx>
            <c:strRef>
              <c:f>'V6'!$B$43</c:f>
              <c:strCache>
                <c:ptCount val="1"/>
                <c:pt idx="0">
                  <c:v>240%</c:v>
                </c:pt>
              </c:strCache>
            </c:strRef>
          </c:tx>
          <c:spPr>
            <a:noFill/>
            <a:ln w="25400">
              <a:noFill/>
            </a:ln>
          </c:spPr>
          <c:invertIfNegative val="0"/>
          <c:dLbls>
            <c:delete val="1"/>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'V6'!$C$43:$G$43</c:f>
              <c:numCache>
                <c:formatCode>0%</c:formatCode>
                <c:ptCount val="5"/>
                <c:pt idx="0">
                  <c:v>0.70569437697286519</c:v>
                </c:pt>
                <c:pt idx="1">
                  <c:v>0.85224262504889392</c:v>
                </c:pt>
                <c:pt idx="2">
                  <c:v>0.98076063659597668</c:v>
                </c:pt>
                <c:pt idx="3">
                  <c:v>1.0851128030740123</c:v>
                </c:pt>
                <c:pt idx="4">
                  <c:v>1.1271568945389914</c:v>
                </c:pt>
              </c:numCache>
            </c:numRef>
          </c:val>
        </c:ser>
        <c:ser>
          <c:idx val="4"/>
          <c:order val="4"/>
          <c:tx>
            <c:strRef>
              <c:f>'V6'!$B$44</c:f>
              <c:strCache>
                <c:ptCount val="1"/>
                <c:pt idx="0">
                  <c:v>Muži</c:v>
                </c:pt>
              </c:strCache>
            </c:strRef>
          </c:tx>
          <c:spPr>
            <a:solidFill>
              <a:srgbClr val="7391AD"/>
            </a:solidFill>
            <a:ln w="12700">
              <a:noFill/>
              <a:prstDash val="solid"/>
            </a:ln>
          </c:spPr>
          <c:invertIfNegative val="0"/>
          <c:dLbls>
            <c:spPr>
              <a:noFill/>
              <a:ln w="25400">
                <a:noFill/>
              </a:ln>
            </c:spPr>
            <c:txPr>
              <a:bodyPr/>
              <a:lstStyle/>
              <a:p>
                <a:pPr algn="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'V6'!$C$44:$G$44</c:f>
              <c:numCache>
                <c:formatCode>0%</c:formatCode>
                <c:ptCount val="5"/>
                <c:pt idx="0">
                  <c:v>0.5118525014998041</c:v>
                </c:pt>
                <c:pt idx="1">
                  <c:v>0.33149908147365709</c:v>
                </c:pt>
                <c:pt idx="2">
                  <c:v>0.18905374036747688</c:v>
                </c:pt>
                <c:pt idx="3">
                  <c:v>9.5479287377816038E-2</c:v>
                </c:pt>
                <c:pt idx="4">
                  <c:v>6.2699402453472858E-2</c:v>
                </c:pt>
              </c:numCache>
            </c:numRef>
          </c:val>
        </c:ser>
        <c:ser>
          <c:idx val="5"/>
          <c:order val="5"/>
          <c:tx>
            <c:strRef>
              <c:f>'V6'!$B$45</c:f>
              <c:strCache>
                <c:ptCount val="1"/>
                <c:pt idx="0">
                  <c:v>360%</c:v>
                </c:pt>
              </c:strCache>
            </c:strRef>
          </c:tx>
          <c:spPr>
            <a:noFill/>
          </c:spPr>
          <c:invertIfNegative val="0"/>
          <c:dLbls>
            <c:delete val="1"/>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'V6'!$C$45:$G$45</c:f>
              <c:numCache>
                <c:formatCode>0%</c:formatCode>
                <c:ptCount val="5"/>
                <c:pt idx="0">
                  <c:v>0.68814749850019563</c:v>
                </c:pt>
                <c:pt idx="1">
                  <c:v>0.86850091852634259</c:v>
                </c:pt>
                <c:pt idx="2">
                  <c:v>1.0109462596325227</c:v>
                </c:pt>
                <c:pt idx="3">
                  <c:v>1.1045207126221839</c:v>
                </c:pt>
                <c:pt idx="4">
                  <c:v>1.1373005975465267</c:v>
                </c:pt>
              </c:numCache>
            </c:numRef>
          </c:val>
        </c:ser>
        <c:ser>
          <c:idx val="6"/>
          <c:order val="6"/>
          <c:tx>
            <c:strRef>
              <c:f>'V6'!$B$46</c:f>
              <c:strCache>
                <c:ptCount val="1"/>
                <c:pt idx="0">
                  <c:v>Praha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'V6'!$C$46:$G$46</c:f>
              <c:numCache>
                <c:formatCode>0%</c:formatCode>
                <c:ptCount val="5"/>
                <c:pt idx="0">
                  <c:v>0.53000784727605021</c:v>
                </c:pt>
                <c:pt idx="1">
                  <c:v>0.31731410052873887</c:v>
                </c:pt>
                <c:pt idx="2">
                  <c:v>0.19398855747141247</c:v>
                </c:pt>
                <c:pt idx="3">
                  <c:v>9.0308109826723215E-2</c:v>
                </c:pt>
                <c:pt idx="4">
                  <c:v>4.3107614318249693E-2</c:v>
                </c:pt>
              </c:numCache>
            </c:numRef>
          </c:val>
        </c:ser>
        <c:ser>
          <c:idx val="7"/>
          <c:order val="7"/>
          <c:tx>
            <c:strRef>
              <c:f>'V6'!$B$47</c:f>
              <c:strCache>
                <c:ptCount val="1"/>
                <c:pt idx="0">
                  <c:v>480%</c:v>
                </c:pt>
              </c:strCache>
            </c:strRef>
          </c:tx>
          <c:spPr>
            <a:noFill/>
          </c:spPr>
          <c:invertIfNegative val="0"/>
          <c:dLbls>
            <c:delete val="1"/>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'V6'!$C$47:$G$47</c:f>
              <c:numCache>
                <c:formatCode>0%</c:formatCode>
                <c:ptCount val="5"/>
                <c:pt idx="0">
                  <c:v>0.66999215272394963</c:v>
                </c:pt>
                <c:pt idx="1">
                  <c:v>0.88268589947126141</c:v>
                </c:pt>
                <c:pt idx="2">
                  <c:v>1.0060114425285875</c:v>
                </c:pt>
                <c:pt idx="3">
                  <c:v>1.1096918901732771</c:v>
                </c:pt>
                <c:pt idx="4">
                  <c:v>1.1568923856817506</c:v>
                </c:pt>
              </c:numCache>
            </c:numRef>
          </c:val>
        </c:ser>
        <c:ser>
          <c:idx val="8"/>
          <c:order val="8"/>
          <c:tx>
            <c:strRef>
              <c:f>'V6'!$B$48</c:f>
              <c:strCache>
                <c:ptCount val="1"/>
                <c:pt idx="0">
                  <c:v>Brno</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'V6'!$C$48:$G$48</c:f>
              <c:numCache>
                <c:formatCode>0%</c:formatCode>
                <c:ptCount val="5"/>
                <c:pt idx="0">
                  <c:v>0.43509385139279144</c:v>
                </c:pt>
                <c:pt idx="1">
                  <c:v>0.41118047436982103</c:v>
                </c:pt>
                <c:pt idx="2">
                  <c:v>0.25695635191060862</c:v>
                </c:pt>
                <c:pt idx="3">
                  <c:v>0.13236904188670257</c:v>
                </c:pt>
                <c:pt idx="4">
                  <c:v>0.11336094518227108</c:v>
                </c:pt>
              </c:numCache>
            </c:numRef>
          </c:val>
        </c:ser>
        <c:ser>
          <c:idx val="9"/>
          <c:order val="9"/>
          <c:tx>
            <c:strRef>
              <c:f>'V6'!$B$49</c:f>
              <c:strCache>
                <c:ptCount val="1"/>
                <c:pt idx="0">
                  <c:v>600%</c:v>
                </c:pt>
              </c:strCache>
            </c:strRef>
          </c:tx>
          <c:spPr>
            <a:noFill/>
          </c:spPr>
          <c:invertIfNegative val="0"/>
          <c:dLbls>
            <c:delete val="1"/>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'V6'!$C$49:$G$49</c:f>
              <c:numCache>
                <c:formatCode>0%</c:formatCode>
                <c:ptCount val="5"/>
                <c:pt idx="0">
                  <c:v>0.76490614860720907</c:v>
                </c:pt>
                <c:pt idx="1">
                  <c:v>0.78881952563017954</c:v>
                </c:pt>
                <c:pt idx="2">
                  <c:v>0.94304364808939134</c:v>
                </c:pt>
                <c:pt idx="3">
                  <c:v>1.0676309581132974</c:v>
                </c:pt>
                <c:pt idx="4">
                  <c:v>1.0866390548177289</c:v>
                </c:pt>
              </c:numCache>
            </c:numRef>
          </c:val>
        </c:ser>
        <c:ser>
          <c:idx val="10"/>
          <c:order val="10"/>
          <c:tx>
            <c:strRef>
              <c:f>'V6'!$B$50</c:f>
              <c:strCache>
                <c:ptCount val="1"/>
                <c:pt idx="0">
                  <c:v>Ostrava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'V6'!$C$50:$G$50</c:f>
              <c:numCache>
                <c:formatCode>0%</c:formatCode>
                <c:ptCount val="5"/>
                <c:pt idx="0">
                  <c:v>0.5168818081331753</c:v>
                </c:pt>
                <c:pt idx="1">
                  <c:v>0.34144819157468442</c:v>
                </c:pt>
                <c:pt idx="2">
                  <c:v>0.18037599560526416</c:v>
                </c:pt>
                <c:pt idx="3">
                  <c:v>9.33466749042485E-2</c:v>
                </c:pt>
                <c:pt idx="4">
                  <c:v>7.7998360982026074E-2</c:v>
                </c:pt>
              </c:numCache>
            </c:numRef>
          </c:val>
        </c:ser>
        <c:ser>
          <c:idx val="11"/>
          <c:order val="11"/>
          <c:tx>
            <c:strRef>
              <c:f>'V6'!$B$51</c:f>
              <c:strCache>
                <c:ptCount val="1"/>
                <c:pt idx="0">
                  <c:v>720%</c:v>
                </c:pt>
              </c:strCache>
            </c:strRef>
          </c:tx>
          <c:spPr>
            <a:noFill/>
          </c:spPr>
          <c:invertIfNegative val="0"/>
          <c:dLbls>
            <c:delete val="1"/>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'V6'!$C$51:$G$51</c:f>
              <c:numCache>
                <c:formatCode>0%</c:formatCode>
                <c:ptCount val="5"/>
                <c:pt idx="0">
                  <c:v>0.68311819186682499</c:v>
                </c:pt>
                <c:pt idx="1">
                  <c:v>0.85855180842531542</c:v>
                </c:pt>
                <c:pt idx="2">
                  <c:v>1.0196240043947364</c:v>
                </c:pt>
                <c:pt idx="3">
                  <c:v>1.1066533250957518</c:v>
                </c:pt>
                <c:pt idx="4">
                  <c:v>1.1220016390179737</c:v>
                </c:pt>
              </c:numCache>
            </c:numRef>
          </c:val>
        </c:ser>
        <c:ser>
          <c:idx val="12"/>
          <c:order val="12"/>
          <c:tx>
            <c:strRef>
              <c:f>'V6'!$B$52</c:f>
              <c:strCache>
                <c:ptCount val="1"/>
                <c:pt idx="0">
                  <c:v>Plzeň</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'V6'!$C$39:$G$39</c:f>
              <c:strCache>
                <c:ptCount val="5"/>
                <c:pt idx="0">
                  <c:v>Krejčího ani švadlenu nevyužívám</c:v>
                </c:pt>
                <c:pt idx="1">
                  <c:v>Na úpravy nově zakoupeného oblečení / doplňků</c:v>
                </c:pt>
                <c:pt idx="2">
                  <c:v>Na úpravu staršího oblečení v důsledku změny postavy nebo opotřebení</c:v>
                </c:pt>
                <c:pt idx="3">
                  <c:v>K ušití oblečení, které si sám/a najdu</c:v>
                </c:pt>
                <c:pt idx="4">
                  <c:v>K ušití modelu oblečení, které mi doporučí švadlena / krejčí</c:v>
                </c:pt>
              </c:strCache>
            </c:strRef>
          </c:cat>
          <c:val>
            <c:numRef>
              <c:f>'V6'!$C$52:$G$52</c:f>
              <c:numCache>
                <c:formatCode>0%</c:formatCode>
                <c:ptCount val="5"/>
                <c:pt idx="0">
                  <c:v>0.47489085438643813</c:v>
                </c:pt>
                <c:pt idx="1">
                  <c:v>0.31235519714185928</c:v>
                </c:pt>
                <c:pt idx="2">
                  <c:v>0.18711379758187735</c:v>
                </c:pt>
                <c:pt idx="3">
                  <c:v>0.14818565333563102</c:v>
                </c:pt>
                <c:pt idx="4">
                  <c:v>9.3635578390710614E-2</c:v>
                </c:pt>
              </c:numCache>
            </c:numRef>
          </c:val>
        </c:ser>
        <c:dLbls>
          <c:dLblPos val="inBase"/>
          <c:showLegendKey val="0"/>
          <c:showVal val="1"/>
          <c:showCatName val="0"/>
          <c:showSerName val="0"/>
          <c:showPercent val="0"/>
          <c:showBubbleSize val="0"/>
        </c:dLbls>
        <c:gapWidth val="91"/>
        <c:overlap val="100"/>
        <c:axId val="347463296"/>
        <c:axId val="347467216"/>
      </c:barChart>
      <c:catAx>
        <c:axId val="347463296"/>
        <c:scaling>
          <c:orientation val="maxMin"/>
        </c:scaling>
        <c:delete val="0"/>
        <c:axPos val="l"/>
        <c:numFmt formatCode="General" sourceLinked="1"/>
        <c:majorTickMark val="out"/>
        <c:minorTickMark val="out"/>
        <c:tickLblPos val="nextTo"/>
        <c:spPr>
          <a:ln>
            <a:noFill/>
          </a:ln>
        </c:spPr>
        <c:txPr>
          <a:bodyPr rot="0" vert="horz"/>
          <a:lstStyle/>
          <a:p>
            <a:pPr>
              <a:defRPr/>
            </a:pPr>
            <a:endParaRPr lang="cs-CZ"/>
          </a:p>
        </c:txPr>
        <c:crossAx val="347467216"/>
        <c:crosses val="autoZero"/>
        <c:auto val="1"/>
        <c:lblAlgn val="ctr"/>
        <c:lblOffset val="100"/>
        <c:noMultiLvlLbl val="0"/>
      </c:catAx>
      <c:valAx>
        <c:axId val="347467216"/>
        <c:scaling>
          <c:orientation val="minMax"/>
        </c:scaling>
        <c:delete val="1"/>
        <c:axPos val="t"/>
        <c:numFmt formatCode="0%" sourceLinked="1"/>
        <c:majorTickMark val="out"/>
        <c:minorTickMark val="none"/>
        <c:tickLblPos val="none"/>
        <c:crossAx val="34746329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rgbClr val="000000"/>
          </a:solidFill>
          <a:latin typeface="Hevetica"/>
          <a:ea typeface="Calibri"/>
          <a:cs typeface="Calibri"/>
        </a:defRPr>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2252652124314664E-2"/>
          <c:y val="5.4597020993049833E-2"/>
          <c:w val="0.78699355576171026"/>
          <c:h val="0.80671628276502638"/>
        </c:manualLayout>
      </c:layout>
      <c:barChart>
        <c:barDir val="col"/>
        <c:grouping val="percentStacked"/>
        <c:varyColors val="0"/>
        <c:ser>
          <c:idx val="2"/>
          <c:order val="0"/>
          <c:tx>
            <c:strRef>
              <c:f>'V9'!$C$24</c:f>
              <c:strCache>
                <c:ptCount val="1"/>
                <c:pt idx="0">
                  <c:v>Ano</c:v>
                </c:pt>
              </c:strCache>
            </c:strRef>
          </c:tx>
          <c:spPr>
            <a:solidFill>
              <a:srgbClr val="F34E0D"/>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'V9'!$B$25:$B$31</c:f>
              <c:strCache>
                <c:ptCount val="7"/>
                <c:pt idx="0">
                  <c:v>Celkem</c:v>
                </c:pt>
                <c:pt idx="1">
                  <c:v>Ženy</c:v>
                </c:pt>
                <c:pt idx="2">
                  <c:v>Muži</c:v>
                </c:pt>
                <c:pt idx="3">
                  <c:v>Praha</c:v>
                </c:pt>
                <c:pt idx="4">
                  <c:v>Brno</c:v>
                </c:pt>
                <c:pt idx="5">
                  <c:v>Ostrava</c:v>
                </c:pt>
                <c:pt idx="6">
                  <c:v>Plzeň</c:v>
                </c:pt>
              </c:strCache>
            </c:strRef>
          </c:cat>
          <c:val>
            <c:numRef>
              <c:f>'V9'!$C$25:$C$31</c:f>
              <c:numCache>
                <c:formatCode>0</c:formatCode>
                <c:ptCount val="7"/>
                <c:pt idx="0">
                  <c:v>44.131267415021505</c:v>
                </c:pt>
                <c:pt idx="1">
                  <c:v>61.263795134145063</c:v>
                </c:pt>
                <c:pt idx="2">
                  <c:v>26.949897471875321</c:v>
                </c:pt>
                <c:pt idx="3">
                  <c:v>43.224614040649826</c:v>
                </c:pt>
                <c:pt idx="4">
                  <c:v>45.166058876957784</c:v>
                </c:pt>
                <c:pt idx="5">
                  <c:v>53.541573588081327</c:v>
                </c:pt>
                <c:pt idx="6">
                  <c:v>32.99956659223254</c:v>
                </c:pt>
              </c:numCache>
            </c:numRef>
          </c:val>
        </c:ser>
        <c:ser>
          <c:idx val="3"/>
          <c:order val="1"/>
          <c:tx>
            <c:strRef>
              <c:f>'V9'!$D$24</c:f>
              <c:strCache>
                <c:ptCount val="1"/>
                <c:pt idx="0">
                  <c:v>Ne</c:v>
                </c:pt>
              </c:strCache>
            </c:strRef>
          </c:tx>
          <c:spPr>
            <a:solidFill>
              <a:srgbClr val="FFA102"/>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'V9'!$B$25:$B$31</c:f>
              <c:strCache>
                <c:ptCount val="7"/>
                <c:pt idx="0">
                  <c:v>Celkem</c:v>
                </c:pt>
                <c:pt idx="1">
                  <c:v>Ženy</c:v>
                </c:pt>
                <c:pt idx="2">
                  <c:v>Muži</c:v>
                </c:pt>
                <c:pt idx="3">
                  <c:v>Praha</c:v>
                </c:pt>
                <c:pt idx="4">
                  <c:v>Brno</c:v>
                </c:pt>
                <c:pt idx="5">
                  <c:v>Ostrava</c:v>
                </c:pt>
                <c:pt idx="6">
                  <c:v>Plzeň</c:v>
                </c:pt>
              </c:strCache>
            </c:strRef>
          </c:cat>
          <c:val>
            <c:numRef>
              <c:f>'V9'!$D$25:$D$31</c:f>
              <c:numCache>
                <c:formatCode>0</c:formatCode>
                <c:ptCount val="7"/>
                <c:pt idx="0">
                  <c:v>55.868732584978495</c:v>
                </c:pt>
                <c:pt idx="1">
                  <c:v>38.73620486585493</c:v>
                </c:pt>
                <c:pt idx="2">
                  <c:v>73.050102528124683</c:v>
                </c:pt>
                <c:pt idx="3">
                  <c:v>56.775385959350174</c:v>
                </c:pt>
                <c:pt idx="4">
                  <c:v>54.833941123042209</c:v>
                </c:pt>
                <c:pt idx="5">
                  <c:v>46.45842641191868</c:v>
                </c:pt>
                <c:pt idx="6">
                  <c:v>67.000433407767474</c:v>
                </c:pt>
              </c:numCache>
            </c:numRef>
          </c:val>
        </c:ser>
        <c:dLbls>
          <c:dLblPos val="ctr"/>
          <c:showLegendKey val="0"/>
          <c:showVal val="1"/>
          <c:showCatName val="0"/>
          <c:showSerName val="0"/>
          <c:showPercent val="0"/>
          <c:showBubbleSize val="0"/>
        </c:dLbls>
        <c:gapWidth val="150"/>
        <c:overlap val="100"/>
        <c:axId val="347463688"/>
        <c:axId val="347465256"/>
      </c:barChart>
      <c:catAx>
        <c:axId val="347463688"/>
        <c:scaling>
          <c:orientation val="minMax"/>
        </c:scaling>
        <c:delete val="0"/>
        <c:axPos val="b"/>
        <c:numFmt formatCode="General" sourceLinked="1"/>
        <c:majorTickMark val="out"/>
        <c:minorTickMark val="none"/>
        <c:tickLblPos val="low"/>
        <c:spPr>
          <a:ln>
            <a:noFill/>
          </a:ln>
        </c:spPr>
        <c:txPr>
          <a:bodyPr/>
          <a:lstStyle/>
          <a:p>
            <a:pPr>
              <a:defRPr sz="1100"/>
            </a:pPr>
            <a:endParaRPr lang="cs-CZ"/>
          </a:p>
        </c:txPr>
        <c:crossAx val="347465256"/>
        <c:crosses val="autoZero"/>
        <c:auto val="1"/>
        <c:lblAlgn val="ctr"/>
        <c:lblOffset val="100"/>
        <c:noMultiLvlLbl val="0"/>
      </c:catAx>
      <c:valAx>
        <c:axId val="347465256"/>
        <c:scaling>
          <c:orientation val="minMax"/>
        </c:scaling>
        <c:delete val="1"/>
        <c:axPos val="l"/>
        <c:numFmt formatCode="0%" sourceLinked="1"/>
        <c:majorTickMark val="out"/>
        <c:minorTickMark val="none"/>
        <c:tickLblPos val="nextTo"/>
        <c:crossAx val="347463688"/>
        <c:crosses val="autoZero"/>
        <c:crossBetween val="between"/>
      </c:valAx>
      <c:spPr>
        <a:noFill/>
        <a:ln>
          <a:noFill/>
        </a:ln>
      </c:spPr>
    </c:plotArea>
    <c:legend>
      <c:legendPos val="r"/>
      <c:layout>
        <c:manualLayout>
          <c:xMode val="edge"/>
          <c:yMode val="edge"/>
          <c:x val="0.82574821914826413"/>
          <c:y val="6.0443039823344882E-2"/>
          <c:w val="7.0924501062749154E-2"/>
          <c:h val="0.83223476308876454"/>
        </c:manualLayout>
      </c:layout>
      <c:overlay val="0"/>
      <c:txPr>
        <a:bodyPr/>
        <a:lstStyle/>
        <a:p>
          <a:pPr>
            <a:defRPr sz="11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2252652124314664E-2"/>
          <c:y val="5.4597020993049833E-2"/>
          <c:w val="0.78699355576171026"/>
          <c:h val="0.80671628276502638"/>
        </c:manualLayout>
      </c:layout>
      <c:barChart>
        <c:barDir val="col"/>
        <c:grouping val="percentStacked"/>
        <c:varyColors val="0"/>
        <c:ser>
          <c:idx val="2"/>
          <c:order val="0"/>
          <c:tx>
            <c:strRef>
              <c:f>'VN1'!$C$24</c:f>
              <c:strCache>
                <c:ptCount val="1"/>
                <c:pt idx="0">
                  <c:v>Za sportovní módu a oblečení</c:v>
                </c:pt>
              </c:strCache>
            </c:strRef>
          </c:tx>
          <c:spPr>
            <a:solidFill>
              <a:srgbClr val="F34E0D"/>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'VN1'!$B$25:$B$31</c:f>
              <c:strCache>
                <c:ptCount val="7"/>
                <c:pt idx="0">
                  <c:v>Celkem</c:v>
                </c:pt>
                <c:pt idx="1">
                  <c:v>Ženy</c:v>
                </c:pt>
                <c:pt idx="2">
                  <c:v>Muži</c:v>
                </c:pt>
                <c:pt idx="3">
                  <c:v>Praha</c:v>
                </c:pt>
                <c:pt idx="4">
                  <c:v>Brno</c:v>
                </c:pt>
                <c:pt idx="5">
                  <c:v>Ostrava</c:v>
                </c:pt>
                <c:pt idx="6">
                  <c:v>Plzeň</c:v>
                </c:pt>
              </c:strCache>
            </c:strRef>
          </c:cat>
          <c:val>
            <c:numRef>
              <c:f>'VN1'!$C$25:$C$31</c:f>
              <c:numCache>
                <c:formatCode>0</c:formatCode>
                <c:ptCount val="7"/>
                <c:pt idx="0">
                  <c:v>23.974368612357278</c:v>
                </c:pt>
                <c:pt idx="1">
                  <c:v>16.434407422987977</c:v>
                </c:pt>
                <c:pt idx="2">
                  <c:v>31.535825081323999</c:v>
                </c:pt>
                <c:pt idx="3">
                  <c:v>27.889124567909118</c:v>
                </c:pt>
                <c:pt idx="4">
                  <c:v>17.926952347594977</c:v>
                </c:pt>
                <c:pt idx="5">
                  <c:v>15.953201314653439</c:v>
                </c:pt>
                <c:pt idx="6">
                  <c:v>26.938088222581293</c:v>
                </c:pt>
              </c:numCache>
            </c:numRef>
          </c:val>
        </c:ser>
        <c:ser>
          <c:idx val="3"/>
          <c:order val="1"/>
          <c:tx>
            <c:strRef>
              <c:f>'VN1'!$D$24</c:f>
              <c:strCache>
                <c:ptCount val="1"/>
                <c:pt idx="0">
                  <c:v>Za módu luxusních značek</c:v>
                </c:pt>
              </c:strCache>
            </c:strRef>
          </c:tx>
          <c:spPr>
            <a:solidFill>
              <a:srgbClr val="FFA102"/>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'VN1'!$B$25:$B$31</c:f>
              <c:strCache>
                <c:ptCount val="7"/>
                <c:pt idx="0">
                  <c:v>Celkem</c:v>
                </c:pt>
                <c:pt idx="1">
                  <c:v>Ženy</c:v>
                </c:pt>
                <c:pt idx="2">
                  <c:v>Muži</c:v>
                </c:pt>
                <c:pt idx="3">
                  <c:v>Praha</c:v>
                </c:pt>
                <c:pt idx="4">
                  <c:v>Brno</c:v>
                </c:pt>
                <c:pt idx="5">
                  <c:v>Ostrava</c:v>
                </c:pt>
                <c:pt idx="6">
                  <c:v>Plzeň</c:v>
                </c:pt>
              </c:strCache>
            </c:strRef>
          </c:cat>
          <c:val>
            <c:numRef>
              <c:f>'VN1'!$D$25:$D$31</c:f>
              <c:numCache>
                <c:formatCode>0</c:formatCode>
                <c:ptCount val="7"/>
                <c:pt idx="0">
                  <c:v>15.258463678872236</c:v>
                </c:pt>
                <c:pt idx="1">
                  <c:v>16.677517833118213</c:v>
                </c:pt>
                <c:pt idx="2">
                  <c:v>13.835364017621199</c:v>
                </c:pt>
                <c:pt idx="3">
                  <c:v>16.092499561614105</c:v>
                </c:pt>
                <c:pt idx="4">
                  <c:v>12.073215551844566</c:v>
                </c:pt>
                <c:pt idx="5">
                  <c:v>20.417729324472081</c:v>
                </c:pt>
                <c:pt idx="6">
                  <c:v>9.5776915225412829</c:v>
                </c:pt>
              </c:numCache>
            </c:numRef>
          </c:val>
        </c:ser>
        <c:ser>
          <c:idx val="4"/>
          <c:order val="2"/>
          <c:tx>
            <c:strRef>
              <c:f>'VN1'!$E$24</c:f>
              <c:strCache>
                <c:ptCount val="1"/>
                <c:pt idx="0">
                  <c:v>Za módu běžných značek</c:v>
                </c:pt>
              </c:strCache>
            </c:strRef>
          </c:tx>
          <c:spPr>
            <a:solidFill>
              <a:srgbClr val="8B8278"/>
            </a:solidFill>
          </c:spPr>
          <c:invertIfNegative val="0"/>
          <c:dLbls>
            <c:numFmt formatCode="#,##0&quot;%&quot;" sourceLinked="0"/>
            <c:spPr>
              <a:noFill/>
              <a:ln>
                <a:noFill/>
              </a:ln>
              <a:effectLst/>
            </c:spPr>
            <c:txPr>
              <a:bodyPr/>
              <a:lstStyle/>
              <a:p>
                <a:pPr>
                  <a:defRPr sz="1200">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'VN1'!$B$25:$B$31</c:f>
              <c:strCache>
                <c:ptCount val="7"/>
                <c:pt idx="0">
                  <c:v>Celkem</c:v>
                </c:pt>
                <c:pt idx="1">
                  <c:v>Ženy</c:v>
                </c:pt>
                <c:pt idx="2">
                  <c:v>Muži</c:v>
                </c:pt>
                <c:pt idx="3">
                  <c:v>Praha</c:v>
                </c:pt>
                <c:pt idx="4">
                  <c:v>Brno</c:v>
                </c:pt>
                <c:pt idx="5">
                  <c:v>Ostrava</c:v>
                </c:pt>
                <c:pt idx="6">
                  <c:v>Plzeň</c:v>
                </c:pt>
              </c:strCache>
            </c:strRef>
          </c:cat>
          <c:val>
            <c:numRef>
              <c:f>'VN1'!$E$25:$E$31</c:f>
              <c:numCache>
                <c:formatCode>0</c:formatCode>
                <c:ptCount val="7"/>
                <c:pt idx="0">
                  <c:v>44.396612016231423</c:v>
                </c:pt>
                <c:pt idx="1">
                  <c:v>47.930537774171562</c:v>
                </c:pt>
                <c:pt idx="2">
                  <c:v>40.852611574836587</c:v>
                </c:pt>
                <c:pt idx="3">
                  <c:v>41.793638692557025</c:v>
                </c:pt>
                <c:pt idx="4">
                  <c:v>49.776516821177012</c:v>
                </c:pt>
                <c:pt idx="5">
                  <c:v>44.382474038219719</c:v>
                </c:pt>
                <c:pt idx="6">
                  <c:v>47.580974200189409</c:v>
                </c:pt>
              </c:numCache>
            </c:numRef>
          </c:val>
        </c:ser>
        <c:ser>
          <c:idx val="5"/>
          <c:order val="3"/>
          <c:tx>
            <c:strRef>
              <c:f>'VN1'!$F$24</c:f>
              <c:strCache>
                <c:ptCount val="1"/>
                <c:pt idx="0">
                  <c:v>Za autorskou módu</c:v>
                </c:pt>
              </c:strCache>
            </c:strRef>
          </c:tx>
          <c:spPr>
            <a:solidFill>
              <a:srgbClr val="7391A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'VN1'!$B$25:$B$31</c:f>
              <c:strCache>
                <c:ptCount val="7"/>
                <c:pt idx="0">
                  <c:v>Celkem</c:v>
                </c:pt>
                <c:pt idx="1">
                  <c:v>Ženy</c:v>
                </c:pt>
                <c:pt idx="2">
                  <c:v>Muži</c:v>
                </c:pt>
                <c:pt idx="3">
                  <c:v>Praha</c:v>
                </c:pt>
                <c:pt idx="4">
                  <c:v>Brno</c:v>
                </c:pt>
                <c:pt idx="5">
                  <c:v>Ostrava</c:v>
                </c:pt>
                <c:pt idx="6">
                  <c:v>Plzeň</c:v>
                </c:pt>
              </c:strCache>
            </c:strRef>
          </c:cat>
          <c:val>
            <c:numRef>
              <c:f>'VN1'!$F$25:$F$31</c:f>
              <c:numCache>
                <c:formatCode>0</c:formatCode>
                <c:ptCount val="7"/>
                <c:pt idx="0">
                  <c:v>16.370555692539071</c:v>
                </c:pt>
                <c:pt idx="1">
                  <c:v>18.957536969722234</c:v>
                </c:pt>
                <c:pt idx="2">
                  <c:v>13.776199326218208</c:v>
                </c:pt>
                <c:pt idx="3">
                  <c:v>14.224737177919749</c:v>
                </c:pt>
                <c:pt idx="4">
                  <c:v>20.223315279383435</c:v>
                </c:pt>
                <c:pt idx="5">
                  <c:v>19.246595322654763</c:v>
                </c:pt>
                <c:pt idx="6">
                  <c:v>15.903246054688008</c:v>
                </c:pt>
              </c:numCache>
            </c:numRef>
          </c:val>
        </c:ser>
        <c:dLbls>
          <c:dLblPos val="ctr"/>
          <c:showLegendKey val="0"/>
          <c:showVal val="1"/>
          <c:showCatName val="0"/>
          <c:showSerName val="0"/>
          <c:showPercent val="0"/>
          <c:showBubbleSize val="0"/>
        </c:dLbls>
        <c:gapWidth val="150"/>
        <c:overlap val="100"/>
        <c:axId val="347460944"/>
        <c:axId val="347461336"/>
      </c:barChart>
      <c:catAx>
        <c:axId val="347460944"/>
        <c:scaling>
          <c:orientation val="minMax"/>
        </c:scaling>
        <c:delete val="0"/>
        <c:axPos val="b"/>
        <c:numFmt formatCode="General" sourceLinked="1"/>
        <c:majorTickMark val="out"/>
        <c:minorTickMark val="none"/>
        <c:tickLblPos val="low"/>
        <c:spPr>
          <a:ln>
            <a:noFill/>
          </a:ln>
        </c:spPr>
        <c:txPr>
          <a:bodyPr/>
          <a:lstStyle/>
          <a:p>
            <a:pPr>
              <a:defRPr sz="1100"/>
            </a:pPr>
            <a:endParaRPr lang="cs-CZ"/>
          </a:p>
        </c:txPr>
        <c:crossAx val="347461336"/>
        <c:crosses val="autoZero"/>
        <c:auto val="1"/>
        <c:lblAlgn val="ctr"/>
        <c:lblOffset val="100"/>
        <c:noMultiLvlLbl val="0"/>
      </c:catAx>
      <c:valAx>
        <c:axId val="347461336"/>
        <c:scaling>
          <c:orientation val="minMax"/>
        </c:scaling>
        <c:delete val="1"/>
        <c:axPos val="l"/>
        <c:numFmt formatCode="0%" sourceLinked="1"/>
        <c:majorTickMark val="out"/>
        <c:minorTickMark val="none"/>
        <c:tickLblPos val="nextTo"/>
        <c:crossAx val="347460944"/>
        <c:crosses val="autoZero"/>
        <c:crossBetween val="between"/>
      </c:valAx>
      <c:spPr>
        <a:noFill/>
        <a:ln>
          <a:noFill/>
        </a:ln>
      </c:spPr>
    </c:plotArea>
    <c:legend>
      <c:legendPos val="r"/>
      <c:layout>
        <c:manualLayout>
          <c:xMode val="edge"/>
          <c:yMode val="edge"/>
          <c:x val="0.81389099032001977"/>
          <c:y val="6.0443039823344882E-2"/>
          <c:w val="0.18272123001476751"/>
          <c:h val="0.83223476308876454"/>
        </c:manualLayout>
      </c:layout>
      <c:overlay val="0"/>
      <c:txPr>
        <a:bodyPr/>
        <a:lstStyle/>
        <a:p>
          <a:pPr>
            <a:defRPr sz="11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'[Openy-hodnoty_final format.xlsx]List1'!$BU$24</c:f>
              <c:strCache>
                <c:ptCount val="1"/>
                <c:pt idx="0">
                  <c:v>Odhad ceny za autorskou módu</c:v>
                </c:pt>
              </c:strCache>
            </c:strRef>
          </c:tx>
          <c:spPr>
            <a:solidFill>
              <a:srgbClr val="4BB8B2"/>
            </a:solidFill>
          </c:spPr>
          <c:invertIfNegative val="0"/>
          <c:dLbls>
            <c:numFmt formatCode="#,##0\ &quot;Kč&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'[Openy-hodnoty_final format.xlsx]List1'!$BT$25:$BT$28</c:f>
              <c:strCache>
                <c:ptCount val="4"/>
                <c:pt idx="0">
                  <c:v>Kabát</c:v>
                </c:pt>
                <c:pt idx="1">
                  <c:v>Top, svršek</c:v>
                </c:pt>
                <c:pt idx="2">
                  <c:v>Sako</c:v>
                </c:pt>
                <c:pt idx="3">
                  <c:v>Košile</c:v>
                </c:pt>
              </c:strCache>
            </c:strRef>
          </c:cat>
          <c:val>
            <c:numRef>
              <c:f>'[Openy-hodnoty_final format.xlsx]List1'!$BU$25:$BU$28</c:f>
              <c:numCache>
                <c:formatCode>General</c:formatCode>
                <c:ptCount val="4"/>
                <c:pt idx="0">
                  <c:v>9803.2999999999993</c:v>
                </c:pt>
                <c:pt idx="1">
                  <c:v>2468.6</c:v>
                </c:pt>
                <c:pt idx="2">
                  <c:v>7468.3</c:v>
                </c:pt>
                <c:pt idx="3">
                  <c:v>2460.8000000000002</c:v>
                </c:pt>
              </c:numCache>
            </c:numRef>
          </c:val>
        </c:ser>
        <c:ser>
          <c:idx val="1"/>
          <c:order val="1"/>
          <c:tx>
            <c:strRef>
              <c:f>'[Openy-hodnoty_final format.xlsx]List1'!$BV$24</c:f>
              <c:strCache>
                <c:ptCount val="1"/>
                <c:pt idx="0">
                  <c:v>Maximální částka ochotni vydat</c:v>
                </c:pt>
              </c:strCache>
            </c:strRef>
          </c:tx>
          <c:spPr>
            <a:solidFill>
              <a:srgbClr val="DD8356"/>
            </a:solidFill>
          </c:spPr>
          <c:invertIfNegative val="0"/>
          <c:dLbls>
            <c:numFmt formatCode="#,##0\ &quot;Kč&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'[Openy-hodnoty_final format.xlsx]List1'!$BT$25:$BT$28</c:f>
              <c:strCache>
                <c:ptCount val="4"/>
                <c:pt idx="0">
                  <c:v>Kabát</c:v>
                </c:pt>
                <c:pt idx="1">
                  <c:v>Top, svršek</c:v>
                </c:pt>
                <c:pt idx="2">
                  <c:v>Sako</c:v>
                </c:pt>
                <c:pt idx="3">
                  <c:v>Košile</c:v>
                </c:pt>
              </c:strCache>
            </c:strRef>
          </c:cat>
          <c:val>
            <c:numRef>
              <c:f>'[Openy-hodnoty_final format.xlsx]List1'!$BV$25:$BV$28</c:f>
              <c:numCache>
                <c:formatCode>General</c:formatCode>
                <c:ptCount val="4"/>
                <c:pt idx="0">
                  <c:v>4460.3999999999996</c:v>
                </c:pt>
                <c:pt idx="1">
                  <c:v>962.9</c:v>
                </c:pt>
                <c:pt idx="2">
                  <c:v>4973.7</c:v>
                </c:pt>
                <c:pt idx="3">
                  <c:v>1424.8</c:v>
                </c:pt>
              </c:numCache>
            </c:numRef>
          </c:val>
        </c:ser>
        <c:dLbls>
          <c:showLegendKey val="0"/>
          <c:showVal val="0"/>
          <c:showCatName val="0"/>
          <c:showSerName val="0"/>
          <c:showPercent val="0"/>
          <c:showBubbleSize val="0"/>
        </c:dLbls>
        <c:gapWidth val="150"/>
        <c:axId val="347462904"/>
        <c:axId val="347464080"/>
      </c:barChart>
      <c:catAx>
        <c:axId val="347462904"/>
        <c:scaling>
          <c:orientation val="minMax"/>
        </c:scaling>
        <c:delete val="0"/>
        <c:axPos val="l"/>
        <c:numFmt formatCode="General" sourceLinked="0"/>
        <c:majorTickMark val="out"/>
        <c:minorTickMark val="none"/>
        <c:tickLblPos val="nextTo"/>
        <c:crossAx val="347464080"/>
        <c:crosses val="autoZero"/>
        <c:auto val="1"/>
        <c:lblAlgn val="ctr"/>
        <c:lblOffset val="100"/>
        <c:noMultiLvlLbl val="0"/>
      </c:catAx>
      <c:valAx>
        <c:axId val="347464080"/>
        <c:scaling>
          <c:orientation val="minMax"/>
        </c:scaling>
        <c:delete val="1"/>
        <c:axPos val="b"/>
        <c:numFmt formatCode="General" sourceLinked="1"/>
        <c:majorTickMark val="out"/>
        <c:minorTickMark val="none"/>
        <c:tickLblPos val="nextTo"/>
        <c:crossAx val="347462904"/>
        <c:crosses val="autoZero"/>
        <c:crossBetween val="between"/>
      </c:valAx>
    </c:plotArea>
    <c:legend>
      <c:legendPos val="r"/>
      <c:layout>
        <c:manualLayout>
          <c:xMode val="edge"/>
          <c:yMode val="edge"/>
          <c:x val="0.52797843857397597"/>
          <c:y val="2.1473440334744142E-2"/>
          <c:w val="0.4231532467837063"/>
          <c:h val="0.26709358143046313"/>
        </c:manualLayout>
      </c:layout>
      <c:overlay val="0"/>
      <c:txPr>
        <a:bodyPr/>
        <a:lstStyle/>
        <a:p>
          <a:pPr>
            <a:defRPr sz="1200"/>
          </a:pPr>
          <a:endParaRPr lang="cs-CZ"/>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2252652124314664E-2"/>
          <c:y val="5.4597020993049833E-2"/>
          <c:w val="0.78699355576171026"/>
          <c:h val="0.80671628276502638"/>
        </c:manualLayout>
      </c:layout>
      <c:barChart>
        <c:barDir val="col"/>
        <c:grouping val="percentStacked"/>
        <c:varyColors val="0"/>
        <c:ser>
          <c:idx val="2"/>
          <c:order val="0"/>
          <c:tx>
            <c:strRef>
              <c:f>'VN4'!$C$24</c:f>
              <c:strCache>
                <c:ptCount val="1"/>
                <c:pt idx="0">
                  <c:v>Méně než 500 Kč</c:v>
                </c:pt>
              </c:strCache>
            </c:strRef>
          </c:tx>
          <c:spPr>
            <a:solidFill>
              <a:srgbClr val="C00000"/>
            </a:solidFill>
          </c:spPr>
          <c:invertIfNegative val="0"/>
          <c:dLbls>
            <c:numFmt formatCode="#,##0&quot;%&quot;" sourceLinked="0"/>
            <c:spPr>
              <a:noFill/>
              <a:ln>
                <a:noFill/>
              </a:ln>
              <a:effectLst/>
            </c:spPr>
            <c:txPr>
              <a:bodyPr/>
              <a:lstStyle/>
              <a:p>
                <a:pPr>
                  <a:defRPr sz="1200">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'VN4'!$B$25:$B$31</c:f>
              <c:strCache>
                <c:ptCount val="7"/>
                <c:pt idx="0">
                  <c:v>Celkem</c:v>
                </c:pt>
                <c:pt idx="1">
                  <c:v>Ženy</c:v>
                </c:pt>
                <c:pt idx="2">
                  <c:v>Muži</c:v>
                </c:pt>
                <c:pt idx="3">
                  <c:v>Praha</c:v>
                </c:pt>
                <c:pt idx="4">
                  <c:v>Brno</c:v>
                </c:pt>
                <c:pt idx="5">
                  <c:v>Ostrava</c:v>
                </c:pt>
                <c:pt idx="6">
                  <c:v>Plzeň</c:v>
                </c:pt>
              </c:strCache>
            </c:strRef>
          </c:cat>
          <c:val>
            <c:numRef>
              <c:f>'VN4'!$C$25:$C$31</c:f>
              <c:numCache>
                <c:formatCode>0</c:formatCode>
                <c:ptCount val="7"/>
                <c:pt idx="0">
                  <c:v>29.424930436998476</c:v>
                </c:pt>
                <c:pt idx="1">
                  <c:v>25.569305286573684</c:v>
                </c:pt>
                <c:pt idx="2">
                  <c:v>33.291547386790654</c:v>
                </c:pt>
                <c:pt idx="3">
                  <c:v>24.448718676857311</c:v>
                </c:pt>
                <c:pt idx="4">
                  <c:v>31.502984000073614</c:v>
                </c:pt>
                <c:pt idx="5">
                  <c:v>42.141508069887564</c:v>
                </c:pt>
                <c:pt idx="6">
                  <c:v>33.34950420545983</c:v>
                </c:pt>
              </c:numCache>
            </c:numRef>
          </c:val>
        </c:ser>
        <c:ser>
          <c:idx val="3"/>
          <c:order val="1"/>
          <c:tx>
            <c:strRef>
              <c:f>'VN4'!$D$24</c:f>
              <c:strCache>
                <c:ptCount val="1"/>
                <c:pt idx="0">
                  <c:v>500 až 999 Kč</c:v>
                </c:pt>
              </c:strCache>
            </c:strRef>
          </c:tx>
          <c:spPr>
            <a:solidFill>
              <a:srgbClr val="F34E0D"/>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'VN4'!$B$25:$B$31</c:f>
              <c:strCache>
                <c:ptCount val="7"/>
                <c:pt idx="0">
                  <c:v>Celkem</c:v>
                </c:pt>
                <c:pt idx="1">
                  <c:v>Ženy</c:v>
                </c:pt>
                <c:pt idx="2">
                  <c:v>Muži</c:v>
                </c:pt>
                <c:pt idx="3">
                  <c:v>Praha</c:v>
                </c:pt>
                <c:pt idx="4">
                  <c:v>Brno</c:v>
                </c:pt>
                <c:pt idx="5">
                  <c:v>Ostrava</c:v>
                </c:pt>
                <c:pt idx="6">
                  <c:v>Plzeň</c:v>
                </c:pt>
              </c:strCache>
            </c:strRef>
          </c:cat>
          <c:val>
            <c:numRef>
              <c:f>'VN4'!$D$25:$D$31</c:f>
              <c:numCache>
                <c:formatCode>0</c:formatCode>
                <c:ptCount val="7"/>
                <c:pt idx="0">
                  <c:v>30.471741912781429</c:v>
                </c:pt>
                <c:pt idx="1">
                  <c:v>32.87577183506923</c:v>
                </c:pt>
                <c:pt idx="2">
                  <c:v>28.060858467770871</c:v>
                </c:pt>
                <c:pt idx="3">
                  <c:v>28.830764330056695</c:v>
                </c:pt>
                <c:pt idx="4">
                  <c:v>39.450870393810263</c:v>
                </c:pt>
                <c:pt idx="5">
                  <c:v>24.025288689233538</c:v>
                </c:pt>
                <c:pt idx="6">
                  <c:v>30.634995602593655</c:v>
                </c:pt>
              </c:numCache>
            </c:numRef>
          </c:val>
        </c:ser>
        <c:ser>
          <c:idx val="4"/>
          <c:order val="2"/>
          <c:tx>
            <c:strRef>
              <c:f>'VN4'!$E$24</c:f>
              <c:strCache>
                <c:ptCount val="1"/>
                <c:pt idx="0">
                  <c:v>1 000 až 1 499 Kč</c:v>
                </c:pt>
              </c:strCache>
            </c:strRef>
          </c:tx>
          <c:spPr>
            <a:solidFill>
              <a:srgbClr val="FFA102"/>
            </a:solidFill>
          </c:spPr>
          <c:invertIfNegative val="0"/>
          <c:dLbls>
            <c:numFmt formatCode="#,##0&quot;%&quot;" sourceLinked="0"/>
            <c:spPr>
              <a:noFill/>
              <a:ln>
                <a:noFill/>
              </a:ln>
              <a:effectLst/>
            </c:spPr>
            <c:txPr>
              <a:bodyPr/>
              <a:lstStyle/>
              <a:p>
                <a:pPr>
                  <a:defRPr sz="1200">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'VN4'!$B$25:$B$31</c:f>
              <c:strCache>
                <c:ptCount val="7"/>
                <c:pt idx="0">
                  <c:v>Celkem</c:v>
                </c:pt>
                <c:pt idx="1">
                  <c:v>Ženy</c:v>
                </c:pt>
                <c:pt idx="2">
                  <c:v>Muži</c:v>
                </c:pt>
                <c:pt idx="3">
                  <c:v>Praha</c:v>
                </c:pt>
                <c:pt idx="4">
                  <c:v>Brno</c:v>
                </c:pt>
                <c:pt idx="5">
                  <c:v>Ostrava</c:v>
                </c:pt>
                <c:pt idx="6">
                  <c:v>Plzeň</c:v>
                </c:pt>
              </c:strCache>
            </c:strRef>
          </c:cat>
          <c:val>
            <c:numRef>
              <c:f>'VN4'!$E$25:$E$31</c:f>
              <c:numCache>
                <c:formatCode>0</c:formatCode>
                <c:ptCount val="7"/>
                <c:pt idx="0">
                  <c:v>18.497248392032724</c:v>
                </c:pt>
                <c:pt idx="1">
                  <c:v>17.803462561847738</c:v>
                </c:pt>
                <c:pt idx="2">
                  <c:v>19.193012099825534</c:v>
                </c:pt>
                <c:pt idx="3">
                  <c:v>18.773004308653775</c:v>
                </c:pt>
                <c:pt idx="4">
                  <c:v>13.544734257566837</c:v>
                </c:pt>
                <c:pt idx="5">
                  <c:v>19.536345697838438</c:v>
                </c:pt>
                <c:pt idx="6">
                  <c:v>25.550445019677259</c:v>
                </c:pt>
              </c:numCache>
            </c:numRef>
          </c:val>
        </c:ser>
        <c:ser>
          <c:idx val="5"/>
          <c:order val="3"/>
          <c:tx>
            <c:strRef>
              <c:f>'VN4'!$F$24</c:f>
              <c:strCache>
                <c:ptCount val="1"/>
                <c:pt idx="0">
                  <c:v>1 500 až 1 999 Kč</c:v>
                </c:pt>
              </c:strCache>
            </c:strRef>
          </c:tx>
          <c:spPr>
            <a:solidFill>
              <a:srgbClr val="8B8278"/>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'VN4'!$B$25:$B$31</c:f>
              <c:strCache>
                <c:ptCount val="7"/>
                <c:pt idx="0">
                  <c:v>Celkem</c:v>
                </c:pt>
                <c:pt idx="1">
                  <c:v>Ženy</c:v>
                </c:pt>
                <c:pt idx="2">
                  <c:v>Muži</c:v>
                </c:pt>
                <c:pt idx="3">
                  <c:v>Praha</c:v>
                </c:pt>
                <c:pt idx="4">
                  <c:v>Brno</c:v>
                </c:pt>
                <c:pt idx="5">
                  <c:v>Ostrava</c:v>
                </c:pt>
                <c:pt idx="6">
                  <c:v>Plzeň</c:v>
                </c:pt>
              </c:strCache>
            </c:strRef>
          </c:cat>
          <c:val>
            <c:numRef>
              <c:f>'VN4'!$F$25:$F$31</c:f>
              <c:numCache>
                <c:formatCode>0</c:formatCode>
                <c:ptCount val="7"/>
                <c:pt idx="0">
                  <c:v>10.357561553447397</c:v>
                </c:pt>
                <c:pt idx="1">
                  <c:v>14.520150088628348</c:v>
                </c:pt>
                <c:pt idx="2">
                  <c:v>6.1831061130973701</c:v>
                </c:pt>
                <c:pt idx="3">
                  <c:v>12.543519555523835</c:v>
                </c:pt>
                <c:pt idx="4">
                  <c:v>9.8564474038347658</c:v>
                </c:pt>
                <c:pt idx="5">
                  <c:v>5.7699750236619316</c:v>
                </c:pt>
                <c:pt idx="6">
                  <c:v>6.315252670408908</c:v>
                </c:pt>
              </c:numCache>
            </c:numRef>
          </c:val>
        </c:ser>
        <c:ser>
          <c:idx val="0"/>
          <c:order val="4"/>
          <c:tx>
            <c:strRef>
              <c:f>'VN4'!$G$24</c:f>
              <c:strCache>
                <c:ptCount val="1"/>
                <c:pt idx="0">
                  <c:v>2 000 až 2 499 Kč</c:v>
                </c:pt>
              </c:strCache>
            </c:strRef>
          </c:tx>
          <c:spPr>
            <a:solidFill>
              <a:srgbClr val="7391AD"/>
            </a:solidFill>
          </c:spPr>
          <c:invertIfNegative val="0"/>
          <c:dLbls>
            <c:numFmt formatCode="#,##0&quot;%&quot;" sourceLinked="0"/>
            <c:spPr>
              <a:noFill/>
              <a:ln>
                <a:noFill/>
              </a:ln>
              <a:effectLst/>
            </c:spPr>
            <c:txPr>
              <a:bodyPr/>
              <a:lstStyle/>
              <a:p>
                <a:pPr>
                  <a:defRPr>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'VN4'!$B$25:$B$31</c:f>
              <c:strCache>
                <c:ptCount val="7"/>
                <c:pt idx="0">
                  <c:v>Celkem</c:v>
                </c:pt>
                <c:pt idx="1">
                  <c:v>Ženy</c:v>
                </c:pt>
                <c:pt idx="2">
                  <c:v>Muži</c:v>
                </c:pt>
                <c:pt idx="3">
                  <c:v>Praha</c:v>
                </c:pt>
                <c:pt idx="4">
                  <c:v>Brno</c:v>
                </c:pt>
                <c:pt idx="5">
                  <c:v>Ostrava</c:v>
                </c:pt>
                <c:pt idx="6">
                  <c:v>Plzeň</c:v>
                </c:pt>
              </c:strCache>
            </c:strRef>
          </c:cat>
          <c:val>
            <c:numRef>
              <c:f>'VN4'!$G$25:$G$31</c:f>
              <c:numCache>
                <c:formatCode>0</c:formatCode>
                <c:ptCount val="7"/>
                <c:pt idx="0">
                  <c:v>4.2874659127235359</c:v>
                </c:pt>
                <c:pt idx="1">
                  <c:v>2.8095686493108771</c:v>
                </c:pt>
                <c:pt idx="2">
                  <c:v>5.7695764358726098</c:v>
                </c:pt>
                <c:pt idx="3">
                  <c:v>6.3288407953479258</c:v>
                </c:pt>
                <c:pt idx="4">
                  <c:v>0</c:v>
                </c:pt>
                <c:pt idx="5">
                  <c:v>4.2002544381970264</c:v>
                </c:pt>
                <c:pt idx="6">
                  <c:v>2.0749012509301683</c:v>
                </c:pt>
              </c:numCache>
            </c:numRef>
          </c:val>
        </c:ser>
        <c:ser>
          <c:idx val="1"/>
          <c:order val="5"/>
          <c:tx>
            <c:strRef>
              <c:f>'VN4'!$H$24</c:f>
              <c:strCache>
                <c:ptCount val="1"/>
                <c:pt idx="0">
                  <c:v>2 500 až 3 000 Kč</c:v>
                </c:pt>
              </c:strCache>
            </c:strRef>
          </c:tx>
          <c:spPr>
            <a:solidFill>
              <a:srgbClr val="002060"/>
            </a:solidFill>
          </c:spPr>
          <c:invertIfNegative val="0"/>
          <c:dLbls>
            <c:numFmt formatCode="#,##0&quot;%&quot;" sourceLinked="0"/>
            <c:spPr>
              <a:noFill/>
              <a:ln>
                <a:noFill/>
              </a:ln>
              <a:effectLst/>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'VN4'!$B$25:$B$31</c:f>
              <c:strCache>
                <c:ptCount val="7"/>
                <c:pt idx="0">
                  <c:v>Celkem</c:v>
                </c:pt>
                <c:pt idx="1">
                  <c:v>Ženy</c:v>
                </c:pt>
                <c:pt idx="2">
                  <c:v>Muži</c:v>
                </c:pt>
                <c:pt idx="3">
                  <c:v>Praha</c:v>
                </c:pt>
                <c:pt idx="4">
                  <c:v>Brno</c:v>
                </c:pt>
                <c:pt idx="5">
                  <c:v>Ostrava</c:v>
                </c:pt>
                <c:pt idx="6">
                  <c:v>Plzeň</c:v>
                </c:pt>
              </c:strCache>
            </c:strRef>
          </c:cat>
          <c:val>
            <c:numRef>
              <c:f>'VN4'!$H$25:$H$31</c:f>
              <c:numCache>
                <c:formatCode>0</c:formatCode>
                <c:ptCount val="7"/>
                <c:pt idx="0">
                  <c:v>3.3150678969844978</c:v>
                </c:pt>
                <c:pt idx="1">
                  <c:v>4.4982589076593724</c:v>
                </c:pt>
                <c:pt idx="2">
                  <c:v>2.1285037891605971</c:v>
                </c:pt>
                <c:pt idx="3">
                  <c:v>4.3954430550441677</c:v>
                </c:pt>
                <c:pt idx="4">
                  <c:v>2.559348768596891</c:v>
                </c:pt>
                <c:pt idx="5">
                  <c:v>2.6352569547267759</c:v>
                </c:pt>
                <c:pt idx="6">
                  <c:v>0</c:v>
                </c:pt>
              </c:numCache>
            </c:numRef>
          </c:val>
        </c:ser>
        <c:ser>
          <c:idx val="6"/>
          <c:order val="6"/>
          <c:tx>
            <c:strRef>
              <c:f>'VN4'!$I$24</c:f>
              <c:strCache>
                <c:ptCount val="1"/>
                <c:pt idx="0">
                  <c:v>Více než 3 000 Kč</c:v>
                </c:pt>
              </c:strCache>
            </c:strRef>
          </c:tx>
          <c:spPr>
            <a:solidFill>
              <a:schemeClr val="tx1">
                <a:lumMod val="95000"/>
                <a:lumOff val="5000"/>
              </a:schemeClr>
            </a:solidFill>
          </c:spPr>
          <c:invertIfNegative val="0"/>
          <c:dLbls>
            <c:numFmt formatCode="#,##0&quot;%&quot;" sourceLinked="0"/>
            <c:spPr>
              <a:noFill/>
              <a:ln>
                <a:noFill/>
              </a:ln>
              <a:effectLst/>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'VN4'!$B$25:$B$31</c:f>
              <c:strCache>
                <c:ptCount val="7"/>
                <c:pt idx="0">
                  <c:v>Celkem</c:v>
                </c:pt>
                <c:pt idx="1">
                  <c:v>Ženy</c:v>
                </c:pt>
                <c:pt idx="2">
                  <c:v>Muži</c:v>
                </c:pt>
                <c:pt idx="3">
                  <c:v>Praha</c:v>
                </c:pt>
                <c:pt idx="4">
                  <c:v>Brno</c:v>
                </c:pt>
                <c:pt idx="5">
                  <c:v>Ostrava</c:v>
                </c:pt>
                <c:pt idx="6">
                  <c:v>Plzeň</c:v>
                </c:pt>
              </c:strCache>
            </c:strRef>
          </c:cat>
          <c:val>
            <c:numRef>
              <c:f>'VN4'!$I$25:$I$31</c:f>
              <c:numCache>
                <c:formatCode>0</c:formatCode>
                <c:ptCount val="7"/>
                <c:pt idx="0">
                  <c:v>3.6459838950319465</c:v>
                </c:pt>
                <c:pt idx="1">
                  <c:v>1.9234826709107546</c:v>
                </c:pt>
                <c:pt idx="2">
                  <c:v>5.3733957074823691</c:v>
                </c:pt>
                <c:pt idx="3">
                  <c:v>4.6797092785162855</c:v>
                </c:pt>
                <c:pt idx="4">
                  <c:v>3.085615176117642</c:v>
                </c:pt>
                <c:pt idx="5">
                  <c:v>1.6913711264547202</c:v>
                </c:pt>
                <c:pt idx="6">
                  <c:v>2.0749012509301683</c:v>
                </c:pt>
              </c:numCache>
            </c:numRef>
          </c:val>
        </c:ser>
        <c:dLbls>
          <c:dLblPos val="ctr"/>
          <c:showLegendKey val="0"/>
          <c:showVal val="1"/>
          <c:showCatName val="0"/>
          <c:showSerName val="0"/>
          <c:showPercent val="0"/>
          <c:showBubbleSize val="0"/>
        </c:dLbls>
        <c:gapWidth val="150"/>
        <c:overlap val="100"/>
        <c:axId val="347464864"/>
        <c:axId val="348353272"/>
      </c:barChart>
      <c:catAx>
        <c:axId val="347464864"/>
        <c:scaling>
          <c:orientation val="minMax"/>
        </c:scaling>
        <c:delete val="0"/>
        <c:axPos val="b"/>
        <c:numFmt formatCode="General" sourceLinked="1"/>
        <c:majorTickMark val="out"/>
        <c:minorTickMark val="none"/>
        <c:tickLblPos val="low"/>
        <c:spPr>
          <a:ln>
            <a:noFill/>
          </a:ln>
        </c:spPr>
        <c:txPr>
          <a:bodyPr/>
          <a:lstStyle/>
          <a:p>
            <a:pPr>
              <a:defRPr sz="1100"/>
            </a:pPr>
            <a:endParaRPr lang="cs-CZ"/>
          </a:p>
        </c:txPr>
        <c:crossAx val="348353272"/>
        <c:crosses val="autoZero"/>
        <c:auto val="1"/>
        <c:lblAlgn val="ctr"/>
        <c:lblOffset val="100"/>
        <c:noMultiLvlLbl val="0"/>
      </c:catAx>
      <c:valAx>
        <c:axId val="348353272"/>
        <c:scaling>
          <c:orientation val="minMax"/>
        </c:scaling>
        <c:delete val="1"/>
        <c:axPos val="l"/>
        <c:numFmt formatCode="0%" sourceLinked="1"/>
        <c:majorTickMark val="out"/>
        <c:minorTickMark val="none"/>
        <c:tickLblPos val="nextTo"/>
        <c:crossAx val="347464864"/>
        <c:crosses val="autoZero"/>
        <c:crossBetween val="between"/>
      </c:valAx>
      <c:spPr>
        <a:noFill/>
        <a:ln>
          <a:noFill/>
        </a:ln>
      </c:spPr>
    </c:plotArea>
    <c:legend>
      <c:legendPos val="r"/>
      <c:layout>
        <c:manualLayout>
          <c:xMode val="edge"/>
          <c:yMode val="edge"/>
          <c:x val="0.79356431232874369"/>
          <c:y val="2.1554243219597553E-2"/>
          <c:w val="0.20304790800604358"/>
          <c:h val="0.87566797900262472"/>
        </c:manualLayout>
      </c:layout>
      <c:overlay val="0"/>
      <c:txPr>
        <a:bodyPr/>
        <a:lstStyle/>
        <a:p>
          <a:pPr>
            <a:defRPr sz="11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229498331185072"/>
          <c:y val="5.4597020993049833E-2"/>
          <c:w val="0.75424934342273176"/>
          <c:h val="0.84615289069370359"/>
        </c:manualLayout>
      </c:layout>
      <c:barChart>
        <c:barDir val="bar"/>
        <c:grouping val="percentStacked"/>
        <c:varyColors val="0"/>
        <c:ser>
          <c:idx val="2"/>
          <c:order val="0"/>
          <c:tx>
            <c:strRef>
              <c:f>VN3_total!$C$26</c:f>
              <c:strCache>
                <c:ptCount val="1"/>
                <c:pt idx="0">
                  <c:v>Rozhodně souhlasím</c:v>
                </c:pt>
              </c:strCache>
            </c:strRef>
          </c:tx>
          <c:spPr>
            <a:solidFill>
              <a:srgbClr val="F34E0D"/>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VN3_total!$B$27:$B$35</c:f>
              <c:strCache>
                <c:ptCount val="9"/>
                <c:pt idx="0">
                  <c:v>Viditelná luxusní značka na oblečení snadněji vyjádří společenské postavení než autorská móda</c:v>
                </c:pt>
                <c:pt idx="1">
                  <c:v>Módní průmysl je důležitou součástí našeho hospodářství</c:v>
                </c:pt>
                <c:pt idx="2">
                  <c:v>Jsem hrdý/á na českou módu</c:v>
                </c:pt>
                <c:pt idx="3">
                  <c:v>Jsem hrdý/á na český módní průmysl</c:v>
                </c:pt>
                <c:pt idx="4">
                  <c:v>Jsem hrdý/á na české návrháře</c:v>
                </c:pt>
                <c:pt idx="5">
                  <c:v>Zlaté časy české módy jsou již pryč</c:v>
                </c:pt>
                <c:pt idx="6">
                  <c:v>Způsob oblékání toho o dané zemi hodně říká</c:v>
                </c:pt>
                <c:pt idx="7">
                  <c:v>Autorská móda není pro mě</c:v>
                </c:pt>
                <c:pt idx="8">
                  <c:v>Autorská móda je jen pro bohaté</c:v>
                </c:pt>
              </c:strCache>
            </c:strRef>
          </c:cat>
          <c:val>
            <c:numRef>
              <c:f>VN3_total!$C$27:$C$35</c:f>
              <c:numCache>
                <c:formatCode>0</c:formatCode>
                <c:ptCount val="9"/>
                <c:pt idx="0">
                  <c:v>8.9231057576478943</c:v>
                </c:pt>
                <c:pt idx="1">
                  <c:v>10.772029449889589</c:v>
                </c:pt>
                <c:pt idx="2">
                  <c:v>6.7672799014348239</c:v>
                </c:pt>
                <c:pt idx="3">
                  <c:v>6.5937338547489386</c:v>
                </c:pt>
                <c:pt idx="4">
                  <c:v>10.453406336175117</c:v>
                </c:pt>
                <c:pt idx="5">
                  <c:v>5.3066466383258888</c:v>
                </c:pt>
                <c:pt idx="6">
                  <c:v>18.653356951943358</c:v>
                </c:pt>
                <c:pt idx="7">
                  <c:v>12.248362596849239</c:v>
                </c:pt>
                <c:pt idx="8">
                  <c:v>14.109161820044678</c:v>
                </c:pt>
              </c:numCache>
            </c:numRef>
          </c:val>
        </c:ser>
        <c:ser>
          <c:idx val="3"/>
          <c:order val="1"/>
          <c:tx>
            <c:strRef>
              <c:f>VN3_total!$D$26</c:f>
              <c:strCache>
                <c:ptCount val="1"/>
                <c:pt idx="0">
                  <c:v>Spíše souhlasím</c:v>
                </c:pt>
              </c:strCache>
            </c:strRef>
          </c:tx>
          <c:spPr>
            <a:solidFill>
              <a:srgbClr val="FFA102"/>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VN3_total!$B$27:$B$35</c:f>
              <c:strCache>
                <c:ptCount val="9"/>
                <c:pt idx="0">
                  <c:v>Viditelná luxusní značka na oblečení snadněji vyjádří společenské postavení než autorská móda</c:v>
                </c:pt>
                <c:pt idx="1">
                  <c:v>Módní průmysl je důležitou součástí našeho hospodářství</c:v>
                </c:pt>
                <c:pt idx="2">
                  <c:v>Jsem hrdý/á na českou módu</c:v>
                </c:pt>
                <c:pt idx="3">
                  <c:v>Jsem hrdý/á na český módní průmysl</c:v>
                </c:pt>
                <c:pt idx="4">
                  <c:v>Jsem hrdý/á na české návrháře</c:v>
                </c:pt>
                <c:pt idx="5">
                  <c:v>Zlaté časy české módy jsou již pryč</c:v>
                </c:pt>
                <c:pt idx="6">
                  <c:v>Způsob oblékání toho o dané zemi hodně říká</c:v>
                </c:pt>
                <c:pt idx="7">
                  <c:v>Autorská móda není pro mě</c:v>
                </c:pt>
                <c:pt idx="8">
                  <c:v>Autorská móda je jen pro bohaté</c:v>
                </c:pt>
              </c:strCache>
            </c:strRef>
          </c:cat>
          <c:val>
            <c:numRef>
              <c:f>VN3_total!$D$27:$D$35</c:f>
              <c:numCache>
                <c:formatCode>0</c:formatCode>
                <c:ptCount val="9"/>
                <c:pt idx="0">
                  <c:v>28.572856468425389</c:v>
                </c:pt>
                <c:pt idx="1">
                  <c:v>34.657862157120675</c:v>
                </c:pt>
                <c:pt idx="2">
                  <c:v>27.58348440162543</c:v>
                </c:pt>
                <c:pt idx="3">
                  <c:v>23.884126184003566</c:v>
                </c:pt>
                <c:pt idx="4">
                  <c:v>32.707604082026862</c:v>
                </c:pt>
                <c:pt idx="5">
                  <c:v>15.826347241018723</c:v>
                </c:pt>
                <c:pt idx="6">
                  <c:v>47.836523249192531</c:v>
                </c:pt>
                <c:pt idx="7">
                  <c:v>19.293007334790381</c:v>
                </c:pt>
                <c:pt idx="8">
                  <c:v>30.421539125364745</c:v>
                </c:pt>
              </c:numCache>
            </c:numRef>
          </c:val>
        </c:ser>
        <c:ser>
          <c:idx val="4"/>
          <c:order val="2"/>
          <c:tx>
            <c:strRef>
              <c:f>VN3_total!$E$26</c:f>
              <c:strCache>
                <c:ptCount val="1"/>
                <c:pt idx="0">
                  <c:v>Nevím, nedokážu posoudit</c:v>
                </c:pt>
              </c:strCache>
            </c:strRef>
          </c:tx>
          <c:spPr>
            <a:solidFill>
              <a:srgbClr val="8B8278"/>
            </a:solidFill>
          </c:spPr>
          <c:invertIfNegative val="0"/>
          <c:dLbls>
            <c:numFmt formatCode="#,##0&quot;%&quot;" sourceLinked="0"/>
            <c:spPr>
              <a:noFill/>
              <a:ln>
                <a:noFill/>
              </a:ln>
              <a:effectLst/>
            </c:spPr>
            <c:txPr>
              <a:bodyPr/>
              <a:lstStyle/>
              <a:p>
                <a:pPr>
                  <a:defRPr sz="1200">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VN3_total!$B$27:$B$35</c:f>
              <c:strCache>
                <c:ptCount val="9"/>
                <c:pt idx="0">
                  <c:v>Viditelná luxusní značka na oblečení snadněji vyjádří společenské postavení než autorská móda</c:v>
                </c:pt>
                <c:pt idx="1">
                  <c:v>Módní průmysl je důležitou součástí našeho hospodářství</c:v>
                </c:pt>
                <c:pt idx="2">
                  <c:v>Jsem hrdý/á na českou módu</c:v>
                </c:pt>
                <c:pt idx="3">
                  <c:v>Jsem hrdý/á na český módní průmysl</c:v>
                </c:pt>
                <c:pt idx="4">
                  <c:v>Jsem hrdý/á na české návrháře</c:v>
                </c:pt>
                <c:pt idx="5">
                  <c:v>Zlaté časy české módy jsou již pryč</c:v>
                </c:pt>
                <c:pt idx="6">
                  <c:v>Způsob oblékání toho o dané zemi hodně říká</c:v>
                </c:pt>
                <c:pt idx="7">
                  <c:v>Autorská móda není pro mě</c:v>
                </c:pt>
                <c:pt idx="8">
                  <c:v>Autorská móda je jen pro bohaté</c:v>
                </c:pt>
              </c:strCache>
            </c:strRef>
          </c:cat>
          <c:val>
            <c:numRef>
              <c:f>VN3_total!$E$27:$E$35</c:f>
              <c:numCache>
                <c:formatCode>0</c:formatCode>
                <c:ptCount val="9"/>
                <c:pt idx="0">
                  <c:v>27.390659898715764</c:v>
                </c:pt>
                <c:pt idx="1">
                  <c:v>29.19376986107563</c:v>
                </c:pt>
                <c:pt idx="2">
                  <c:v>45.862374524921798</c:v>
                </c:pt>
                <c:pt idx="3">
                  <c:v>47.597815244626126</c:v>
                </c:pt>
                <c:pt idx="4">
                  <c:v>41.106110446325438</c:v>
                </c:pt>
                <c:pt idx="5">
                  <c:v>49.26619704371587</c:v>
                </c:pt>
                <c:pt idx="6">
                  <c:v>23.070742514016302</c:v>
                </c:pt>
                <c:pt idx="7">
                  <c:v>34.661331661793305</c:v>
                </c:pt>
                <c:pt idx="8">
                  <c:v>30.220131415457736</c:v>
                </c:pt>
              </c:numCache>
            </c:numRef>
          </c:val>
        </c:ser>
        <c:ser>
          <c:idx val="5"/>
          <c:order val="3"/>
          <c:tx>
            <c:strRef>
              <c:f>VN3_total!$F$26</c:f>
              <c:strCache>
                <c:ptCount val="1"/>
                <c:pt idx="0">
                  <c:v>Spíše nesouhlasím</c:v>
                </c:pt>
              </c:strCache>
            </c:strRef>
          </c:tx>
          <c:spPr>
            <a:solidFill>
              <a:srgbClr val="7391A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VN3_total!$B$27:$B$35</c:f>
              <c:strCache>
                <c:ptCount val="9"/>
                <c:pt idx="0">
                  <c:v>Viditelná luxusní značka na oblečení snadněji vyjádří společenské postavení než autorská móda</c:v>
                </c:pt>
                <c:pt idx="1">
                  <c:v>Módní průmysl je důležitou součástí našeho hospodářství</c:v>
                </c:pt>
                <c:pt idx="2">
                  <c:v>Jsem hrdý/á na českou módu</c:v>
                </c:pt>
                <c:pt idx="3">
                  <c:v>Jsem hrdý/á na český módní průmysl</c:v>
                </c:pt>
                <c:pt idx="4">
                  <c:v>Jsem hrdý/á na české návrháře</c:v>
                </c:pt>
                <c:pt idx="5">
                  <c:v>Zlaté časy české módy jsou již pryč</c:v>
                </c:pt>
                <c:pt idx="6">
                  <c:v>Způsob oblékání toho o dané zemi hodně říká</c:v>
                </c:pt>
                <c:pt idx="7">
                  <c:v>Autorská móda není pro mě</c:v>
                </c:pt>
                <c:pt idx="8">
                  <c:v>Autorská móda je jen pro bohaté</c:v>
                </c:pt>
              </c:strCache>
            </c:strRef>
          </c:cat>
          <c:val>
            <c:numRef>
              <c:f>VN3_total!$F$27:$F$35</c:f>
              <c:numCache>
                <c:formatCode>0</c:formatCode>
                <c:ptCount val="9"/>
                <c:pt idx="0">
                  <c:v>21.266869181881479</c:v>
                </c:pt>
                <c:pt idx="1">
                  <c:v>20.037859261217815</c:v>
                </c:pt>
                <c:pt idx="2">
                  <c:v>13.334878345715829</c:v>
                </c:pt>
                <c:pt idx="3">
                  <c:v>16.799024817016349</c:v>
                </c:pt>
                <c:pt idx="4">
                  <c:v>9.0863979904625776</c:v>
                </c:pt>
                <c:pt idx="5">
                  <c:v>22.962727265586555</c:v>
                </c:pt>
                <c:pt idx="6">
                  <c:v>7.932912363931349</c:v>
                </c:pt>
                <c:pt idx="7">
                  <c:v>26.211199964668779</c:v>
                </c:pt>
                <c:pt idx="8">
                  <c:v>20.823985191450415</c:v>
                </c:pt>
              </c:numCache>
            </c:numRef>
          </c:val>
        </c:ser>
        <c:ser>
          <c:idx val="0"/>
          <c:order val="4"/>
          <c:tx>
            <c:strRef>
              <c:f>VN3_total!$G$26</c:f>
              <c:strCache>
                <c:ptCount val="1"/>
                <c:pt idx="0">
                  <c:v>Rozhodně nesouhlasím</c:v>
                </c:pt>
              </c:strCache>
            </c:strRef>
          </c:tx>
          <c:spPr>
            <a:solidFill>
              <a:srgbClr val="002F5E"/>
            </a:solidFill>
          </c:spPr>
          <c:invertIfNegative val="0"/>
          <c:dLbls>
            <c:numFmt formatCode="#,##0&quot;%&quot;" sourceLinked="0"/>
            <c:spPr>
              <a:noFill/>
              <a:ln>
                <a:noFill/>
              </a:ln>
              <a:effectLst/>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VN3_total!$B$27:$B$35</c:f>
              <c:strCache>
                <c:ptCount val="9"/>
                <c:pt idx="0">
                  <c:v>Viditelná luxusní značka na oblečení snadněji vyjádří společenské postavení než autorská móda</c:v>
                </c:pt>
                <c:pt idx="1">
                  <c:v>Módní průmysl je důležitou součástí našeho hospodářství</c:v>
                </c:pt>
                <c:pt idx="2">
                  <c:v>Jsem hrdý/á na českou módu</c:v>
                </c:pt>
                <c:pt idx="3">
                  <c:v>Jsem hrdý/á na český módní průmysl</c:v>
                </c:pt>
                <c:pt idx="4">
                  <c:v>Jsem hrdý/á na české návrháře</c:v>
                </c:pt>
                <c:pt idx="5">
                  <c:v>Zlaté časy české módy jsou již pryč</c:v>
                </c:pt>
                <c:pt idx="6">
                  <c:v>Způsob oblékání toho o dané zemi hodně říká</c:v>
                </c:pt>
                <c:pt idx="7">
                  <c:v>Autorská móda není pro mě</c:v>
                </c:pt>
                <c:pt idx="8">
                  <c:v>Autorská móda je jen pro bohaté</c:v>
                </c:pt>
              </c:strCache>
            </c:strRef>
          </c:cat>
          <c:val>
            <c:numRef>
              <c:f>VN3_total!$G$27:$G$35</c:f>
              <c:numCache>
                <c:formatCode>0</c:formatCode>
                <c:ptCount val="9"/>
                <c:pt idx="0">
                  <c:v>13.84650869332949</c:v>
                </c:pt>
                <c:pt idx="1">
                  <c:v>5.3384792706962862</c:v>
                </c:pt>
                <c:pt idx="2">
                  <c:v>6.4519828263021326</c:v>
                </c:pt>
                <c:pt idx="3">
                  <c:v>5.1252998996050207</c:v>
                </c:pt>
                <c:pt idx="4">
                  <c:v>6.6464811450100107</c:v>
                </c:pt>
                <c:pt idx="5">
                  <c:v>6.6380818113529516</c:v>
                </c:pt>
                <c:pt idx="6">
                  <c:v>2.5064649209164473</c:v>
                </c:pt>
                <c:pt idx="7">
                  <c:v>7.5860984418982982</c:v>
                </c:pt>
                <c:pt idx="8">
                  <c:v>4.4251824476824249</c:v>
                </c:pt>
              </c:numCache>
            </c:numRef>
          </c:val>
        </c:ser>
        <c:dLbls>
          <c:dLblPos val="ctr"/>
          <c:showLegendKey val="0"/>
          <c:showVal val="1"/>
          <c:showCatName val="0"/>
          <c:showSerName val="0"/>
          <c:showPercent val="0"/>
          <c:showBubbleSize val="0"/>
        </c:dLbls>
        <c:gapWidth val="150"/>
        <c:overlap val="100"/>
        <c:axId val="348350136"/>
        <c:axId val="348352096"/>
      </c:barChart>
      <c:catAx>
        <c:axId val="348350136"/>
        <c:scaling>
          <c:orientation val="minMax"/>
        </c:scaling>
        <c:delete val="0"/>
        <c:axPos val="l"/>
        <c:numFmt formatCode="General" sourceLinked="1"/>
        <c:majorTickMark val="out"/>
        <c:minorTickMark val="none"/>
        <c:tickLblPos val="low"/>
        <c:spPr>
          <a:ln>
            <a:noFill/>
          </a:ln>
        </c:spPr>
        <c:txPr>
          <a:bodyPr/>
          <a:lstStyle/>
          <a:p>
            <a:pPr>
              <a:defRPr sz="800"/>
            </a:pPr>
            <a:endParaRPr lang="cs-CZ"/>
          </a:p>
        </c:txPr>
        <c:crossAx val="348352096"/>
        <c:crosses val="autoZero"/>
        <c:auto val="1"/>
        <c:lblAlgn val="ctr"/>
        <c:lblOffset val="100"/>
        <c:noMultiLvlLbl val="0"/>
      </c:catAx>
      <c:valAx>
        <c:axId val="348352096"/>
        <c:scaling>
          <c:orientation val="minMax"/>
        </c:scaling>
        <c:delete val="1"/>
        <c:axPos val="b"/>
        <c:numFmt formatCode="0%" sourceLinked="1"/>
        <c:majorTickMark val="out"/>
        <c:minorTickMark val="none"/>
        <c:tickLblPos val="nextTo"/>
        <c:crossAx val="348350136"/>
        <c:crosses val="autoZero"/>
        <c:crossBetween val="between"/>
      </c:valAx>
      <c:spPr>
        <a:noFill/>
        <a:ln>
          <a:noFill/>
        </a:ln>
      </c:spPr>
    </c:plotArea>
    <c:legend>
      <c:legendPos val="b"/>
      <c:layout>
        <c:manualLayout>
          <c:xMode val="edge"/>
          <c:yMode val="edge"/>
          <c:x val="0"/>
          <c:y val="0.91284548961026268"/>
          <c:w val="1"/>
          <c:h val="8.1076667769334171E-2"/>
        </c:manualLayout>
      </c:layout>
      <c:overlay val="0"/>
      <c:txPr>
        <a:bodyPr/>
        <a:lstStyle/>
        <a:p>
          <a:pPr>
            <a:defRPr sz="9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25"/>
          <c:y val="6.8532973599500335E-2"/>
          <c:w val="0.72404395619267381"/>
          <c:h val="0.88878785763188239"/>
        </c:manualLayout>
      </c:layout>
      <c:barChart>
        <c:barDir val="bar"/>
        <c:grouping val="stacked"/>
        <c:varyColors val="0"/>
        <c:ser>
          <c:idx val="0"/>
          <c:order val="0"/>
          <c:tx>
            <c:strRef>
              <c:f>'M2'!$B$40</c:f>
              <c:strCache>
                <c:ptCount val="1"/>
                <c:pt idx="0">
                  <c:v>Celkem</c:v>
                </c:pt>
              </c:strCache>
            </c:strRef>
          </c:tx>
          <c:spPr>
            <a:solidFill>
              <a:srgbClr val="002F5E"/>
            </a:solidFill>
            <a:ln w="25400">
              <a:noFill/>
            </a:ln>
          </c:spPr>
          <c:invertIfNegative val="0"/>
          <c:dLbls>
            <c:dLbl>
              <c:idx val="0"/>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'M2'!$C$40:$O$40</c:f>
              <c:numCache>
                <c:formatCode>0%</c:formatCode>
                <c:ptCount val="13"/>
                <c:pt idx="0">
                  <c:v>0.51528440841854295</c:v>
                </c:pt>
                <c:pt idx="1">
                  <c:v>0.45291086245373463</c:v>
                </c:pt>
                <c:pt idx="2">
                  <c:v>0.32407762287829434</c:v>
                </c:pt>
                <c:pt idx="3">
                  <c:v>0.25793179353879375</c:v>
                </c:pt>
                <c:pt idx="4">
                  <c:v>0.19743798069009821</c:v>
                </c:pt>
                <c:pt idx="5">
                  <c:v>0.16728103451278525</c:v>
                </c:pt>
                <c:pt idx="6">
                  <c:v>0.1613116455940567</c:v>
                </c:pt>
                <c:pt idx="7">
                  <c:v>0.13691848552367372</c:v>
                </c:pt>
                <c:pt idx="8">
                  <c:v>0.13645360300802767</c:v>
                </c:pt>
                <c:pt idx="9">
                  <c:v>5.7043069232707098E-2</c:v>
                </c:pt>
                <c:pt idx="10">
                  <c:v>3.9439588413055025E-2</c:v>
                </c:pt>
                <c:pt idx="11">
                  <c:v>1.9493152173361592E-2</c:v>
                </c:pt>
                <c:pt idx="12">
                  <c:v>0.2029435921482908</c:v>
                </c:pt>
              </c:numCache>
            </c:numRef>
          </c:val>
        </c:ser>
        <c:ser>
          <c:idx val="1"/>
          <c:order val="1"/>
          <c:tx>
            <c:strRef>
              <c:f>'M2'!$B$41</c:f>
              <c:strCache>
                <c:ptCount val="1"/>
                <c:pt idx="0">
                  <c:v>120%</c:v>
                </c:pt>
              </c:strCache>
            </c:strRef>
          </c:tx>
          <c:spPr>
            <a:noFill/>
            <a:ln w="25400">
              <a:noFill/>
            </a:ln>
          </c:spPr>
          <c:invertIfNegative val="0"/>
          <c:dLbls>
            <c:delete val="1"/>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'M2'!$C$41:$O$41</c:f>
              <c:numCache>
                <c:formatCode>0%</c:formatCode>
                <c:ptCount val="13"/>
                <c:pt idx="0">
                  <c:v>0.68471559158145701</c:v>
                </c:pt>
                <c:pt idx="1">
                  <c:v>0.74708913754626538</c:v>
                </c:pt>
                <c:pt idx="2">
                  <c:v>0.87592237712170562</c:v>
                </c:pt>
                <c:pt idx="3">
                  <c:v>0.94206820646120626</c:v>
                </c:pt>
                <c:pt idx="4">
                  <c:v>1.0025620193099019</c:v>
                </c:pt>
                <c:pt idx="5">
                  <c:v>1.0327189654872146</c:v>
                </c:pt>
                <c:pt idx="6">
                  <c:v>1.0386883544059433</c:v>
                </c:pt>
                <c:pt idx="7">
                  <c:v>1.0630815144763262</c:v>
                </c:pt>
                <c:pt idx="8">
                  <c:v>1.0635463969919723</c:v>
                </c:pt>
                <c:pt idx="9">
                  <c:v>1.1429569307672929</c:v>
                </c:pt>
                <c:pt idx="10">
                  <c:v>1.160560411586945</c:v>
                </c:pt>
                <c:pt idx="11">
                  <c:v>1.1805068478266383</c:v>
                </c:pt>
                <c:pt idx="12">
                  <c:v>0.99705640785170913</c:v>
                </c:pt>
              </c:numCache>
            </c:numRef>
          </c:val>
        </c:ser>
        <c:ser>
          <c:idx val="2"/>
          <c:order val="2"/>
          <c:tx>
            <c:strRef>
              <c:f>'M2'!$B$42</c:f>
              <c:strCache>
                <c:ptCount val="1"/>
                <c:pt idx="0">
                  <c:v>Ženy</c:v>
                </c:pt>
              </c:strCache>
            </c:strRef>
          </c:tx>
          <c:spPr>
            <a:solidFill>
              <a:srgbClr val="7391AD"/>
            </a:solidFill>
            <a:ln w="25400">
              <a:noFill/>
            </a:ln>
          </c:spPr>
          <c:invertIfNegative val="0"/>
          <c:dLbls>
            <c:dLbl>
              <c:idx val="25"/>
              <c:spPr>
                <a:noFill/>
              </c:spPr>
              <c:txPr>
                <a:bodyPr/>
                <a:lstStyle/>
                <a:p>
                  <a:pPr>
                    <a:defRPr/>
                  </a:pPr>
                  <a:endParaRPr lang="cs-CZ"/>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'M2'!$C$42:$O$42</c:f>
              <c:numCache>
                <c:formatCode>0%</c:formatCode>
                <c:ptCount val="13"/>
                <c:pt idx="0">
                  <c:v>0.58728794207270074</c:v>
                </c:pt>
                <c:pt idx="1">
                  <c:v>0.6578473968705052</c:v>
                </c:pt>
                <c:pt idx="2">
                  <c:v>0.41642563575592845</c:v>
                </c:pt>
                <c:pt idx="3">
                  <c:v>0.31152070881842342</c:v>
                </c:pt>
                <c:pt idx="4">
                  <c:v>0.28914397125341723</c:v>
                </c:pt>
                <c:pt idx="5">
                  <c:v>0.15400716059769762</c:v>
                </c:pt>
                <c:pt idx="6">
                  <c:v>0.20633826205078576</c:v>
                </c:pt>
                <c:pt idx="7">
                  <c:v>0.13379913685580558</c:v>
                </c:pt>
                <c:pt idx="8">
                  <c:v>0.15137340298570959</c:v>
                </c:pt>
                <c:pt idx="9">
                  <c:v>6.0342774434226379E-2</c:v>
                </c:pt>
                <c:pt idx="10">
                  <c:v>4.3049805095771998E-2</c:v>
                </c:pt>
                <c:pt idx="11">
                  <c:v>1.8312293053994476E-2</c:v>
                </c:pt>
                <c:pt idx="12">
                  <c:v>0.10935653169022488</c:v>
                </c:pt>
              </c:numCache>
            </c:numRef>
          </c:val>
        </c:ser>
        <c:ser>
          <c:idx val="3"/>
          <c:order val="3"/>
          <c:tx>
            <c:strRef>
              <c:f>'M2'!$B$43</c:f>
              <c:strCache>
                <c:ptCount val="1"/>
                <c:pt idx="0">
                  <c:v>240%</c:v>
                </c:pt>
              </c:strCache>
            </c:strRef>
          </c:tx>
          <c:spPr>
            <a:noFill/>
            <a:ln w="25400">
              <a:noFill/>
            </a:ln>
          </c:spPr>
          <c:invertIfNegative val="0"/>
          <c:dLbls>
            <c:delete val="1"/>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'M2'!$C$43:$O$43</c:f>
              <c:numCache>
                <c:formatCode>0%</c:formatCode>
                <c:ptCount val="13"/>
                <c:pt idx="0">
                  <c:v>0.6127120579272991</c:v>
                </c:pt>
                <c:pt idx="1">
                  <c:v>0.54215260312949476</c:v>
                </c:pt>
                <c:pt idx="2">
                  <c:v>0.78357436424407156</c:v>
                </c:pt>
                <c:pt idx="3">
                  <c:v>0.88847929118157642</c:v>
                </c:pt>
                <c:pt idx="4">
                  <c:v>0.91085602874658256</c:v>
                </c:pt>
                <c:pt idx="5">
                  <c:v>1.0459928394023024</c:v>
                </c:pt>
                <c:pt idx="6">
                  <c:v>0.99366173794921409</c:v>
                </c:pt>
                <c:pt idx="7">
                  <c:v>1.0662008631441944</c:v>
                </c:pt>
                <c:pt idx="8">
                  <c:v>1.0486265970142903</c:v>
                </c:pt>
                <c:pt idx="9">
                  <c:v>1.1396572255657735</c:v>
                </c:pt>
                <c:pt idx="10">
                  <c:v>1.156950194904228</c:v>
                </c:pt>
                <c:pt idx="11">
                  <c:v>1.1816877069460054</c:v>
                </c:pt>
                <c:pt idx="12">
                  <c:v>1.090643468309775</c:v>
                </c:pt>
              </c:numCache>
            </c:numRef>
          </c:val>
        </c:ser>
        <c:ser>
          <c:idx val="4"/>
          <c:order val="4"/>
          <c:tx>
            <c:strRef>
              <c:f>'M2'!$B$44</c:f>
              <c:strCache>
                <c:ptCount val="1"/>
                <c:pt idx="0">
                  <c:v>Muži</c:v>
                </c:pt>
              </c:strCache>
            </c:strRef>
          </c:tx>
          <c:spPr>
            <a:solidFill>
              <a:srgbClr val="7391AD"/>
            </a:solidFill>
            <a:ln w="12700">
              <a:noFill/>
              <a:prstDash val="solid"/>
            </a:ln>
          </c:spPr>
          <c:invertIfNegative val="0"/>
          <c:dLbls>
            <c:spPr>
              <a:noFill/>
              <a:ln w="25400">
                <a:noFill/>
              </a:ln>
            </c:spPr>
            <c:txPr>
              <a:bodyPr/>
              <a:lstStyle/>
              <a:p>
                <a:pPr algn="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'M2'!$C$44:$O$44</c:f>
              <c:numCache>
                <c:formatCode>0%</c:formatCode>
                <c:ptCount val="13"/>
                <c:pt idx="0">
                  <c:v>0.44307560366961035</c:v>
                </c:pt>
                <c:pt idx="1">
                  <c:v>0.24739008522770078</c:v>
                </c:pt>
                <c:pt idx="2">
                  <c:v>0.23146633989790863</c:v>
                </c:pt>
                <c:pt idx="3">
                  <c:v>0.20419010443336771</c:v>
                </c:pt>
                <c:pt idx="4">
                  <c:v>0.10547055033174471</c:v>
                </c:pt>
                <c:pt idx="5">
                  <c:v>0.18059275021829851</c:v>
                </c:pt>
                <c:pt idx="6">
                  <c:v>0.11615666511982731</c:v>
                </c:pt>
                <c:pt idx="7">
                  <c:v>0.14004672697893075</c:v>
                </c:pt>
                <c:pt idx="8">
                  <c:v>0.12149126895569953</c:v>
                </c:pt>
                <c:pt idx="9">
                  <c:v>5.3733957074823702E-2</c:v>
                </c:pt>
                <c:pt idx="10">
                  <c:v>3.5819079553090265E-2</c:v>
                </c:pt>
                <c:pt idx="11">
                  <c:v>2.0677377742011199E-2</c:v>
                </c:pt>
                <c:pt idx="12">
                  <c:v>0.29679745504482064</c:v>
                </c:pt>
              </c:numCache>
            </c:numRef>
          </c:val>
        </c:ser>
        <c:ser>
          <c:idx val="5"/>
          <c:order val="5"/>
          <c:tx>
            <c:strRef>
              <c:f>'M2'!$B$45</c:f>
              <c:strCache>
                <c:ptCount val="1"/>
                <c:pt idx="0">
                  <c:v>360%</c:v>
                </c:pt>
              </c:strCache>
            </c:strRef>
          </c:tx>
          <c:spPr>
            <a:noFill/>
          </c:spPr>
          <c:invertIfNegative val="0"/>
          <c:dLbls>
            <c:delete val="1"/>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'M2'!$C$45:$O$45</c:f>
              <c:numCache>
                <c:formatCode>0%</c:formatCode>
                <c:ptCount val="13"/>
                <c:pt idx="0">
                  <c:v>0.75692439633038955</c:v>
                </c:pt>
                <c:pt idx="1">
                  <c:v>0.95260991477229906</c:v>
                </c:pt>
                <c:pt idx="2">
                  <c:v>0.96853366010209108</c:v>
                </c:pt>
                <c:pt idx="3">
                  <c:v>0.99580989556663191</c:v>
                </c:pt>
                <c:pt idx="4">
                  <c:v>1.0945294496682552</c:v>
                </c:pt>
                <c:pt idx="5">
                  <c:v>1.0194072497817013</c:v>
                </c:pt>
                <c:pt idx="6">
                  <c:v>1.0838433348801724</c:v>
                </c:pt>
                <c:pt idx="7">
                  <c:v>1.059953273021069</c:v>
                </c:pt>
                <c:pt idx="8">
                  <c:v>1.0785087310443</c:v>
                </c:pt>
                <c:pt idx="9">
                  <c:v>1.1462660429251761</c:v>
                </c:pt>
                <c:pt idx="10">
                  <c:v>1.1641809204469094</c:v>
                </c:pt>
                <c:pt idx="11">
                  <c:v>1.1793226222579887</c:v>
                </c:pt>
                <c:pt idx="12">
                  <c:v>0.90320254495517904</c:v>
                </c:pt>
              </c:numCache>
            </c:numRef>
          </c:val>
        </c:ser>
        <c:ser>
          <c:idx val="6"/>
          <c:order val="6"/>
          <c:tx>
            <c:strRef>
              <c:f>'M2'!$B$46</c:f>
              <c:strCache>
                <c:ptCount val="1"/>
                <c:pt idx="0">
                  <c:v>Praha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'M2'!$C$46:$O$46</c:f>
              <c:numCache>
                <c:formatCode>0%</c:formatCode>
                <c:ptCount val="13"/>
                <c:pt idx="0">
                  <c:v>0.61860430566948732</c:v>
                </c:pt>
                <c:pt idx="1">
                  <c:v>0.47089689935204737</c:v>
                </c:pt>
                <c:pt idx="2">
                  <c:v>0.2171026911500725</c:v>
                </c:pt>
                <c:pt idx="3">
                  <c:v>0.37782353844942995</c:v>
                </c:pt>
                <c:pt idx="4">
                  <c:v>0.23900149569679152</c:v>
                </c:pt>
                <c:pt idx="5">
                  <c:v>0.19422654062220668</c:v>
                </c:pt>
                <c:pt idx="6">
                  <c:v>0.2630415329463181</c:v>
                </c:pt>
                <c:pt idx="7">
                  <c:v>0.20405330691027948</c:v>
                </c:pt>
                <c:pt idx="8">
                  <c:v>0.20405272419595605</c:v>
                </c:pt>
                <c:pt idx="9">
                  <c:v>5.4196810015877873E-2</c:v>
                </c:pt>
                <c:pt idx="10">
                  <c:v>3.8422035235170071E-2</c:v>
                </c:pt>
                <c:pt idx="11">
                  <c:v>2.5554025723692059E-2</c:v>
                </c:pt>
                <c:pt idx="12">
                  <c:v>0.16098596171935312</c:v>
                </c:pt>
              </c:numCache>
            </c:numRef>
          </c:val>
        </c:ser>
        <c:ser>
          <c:idx val="7"/>
          <c:order val="7"/>
          <c:tx>
            <c:strRef>
              <c:f>'M2'!$B$47</c:f>
              <c:strCache>
                <c:ptCount val="1"/>
                <c:pt idx="0">
                  <c:v>480%</c:v>
                </c:pt>
              </c:strCache>
            </c:strRef>
          </c:tx>
          <c:spPr>
            <a:noFill/>
          </c:spPr>
          <c:invertIfNegative val="0"/>
          <c:dLbls>
            <c:delete val="1"/>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'M2'!$C$47:$O$47</c:f>
              <c:numCache>
                <c:formatCode>0%</c:formatCode>
                <c:ptCount val="13"/>
                <c:pt idx="0">
                  <c:v>0.58139569433051275</c:v>
                </c:pt>
                <c:pt idx="1">
                  <c:v>0.72910310064795247</c:v>
                </c:pt>
                <c:pt idx="2">
                  <c:v>0.98289730884992776</c:v>
                </c:pt>
                <c:pt idx="3">
                  <c:v>0.82217646155057</c:v>
                </c:pt>
                <c:pt idx="4">
                  <c:v>0.96099850430320854</c:v>
                </c:pt>
                <c:pt idx="5">
                  <c:v>1.0057734593777936</c:v>
                </c:pt>
                <c:pt idx="6">
                  <c:v>0.93695846705368213</c:v>
                </c:pt>
                <c:pt idx="7">
                  <c:v>0.99594669308972072</c:v>
                </c:pt>
                <c:pt idx="8">
                  <c:v>0.99594727580404419</c:v>
                </c:pt>
                <c:pt idx="9">
                  <c:v>1.1458031899841221</c:v>
                </c:pt>
                <c:pt idx="10">
                  <c:v>1.1615779647648301</c:v>
                </c:pt>
                <c:pt idx="11">
                  <c:v>1.174445974276308</c:v>
                </c:pt>
                <c:pt idx="12">
                  <c:v>1.039014038280647</c:v>
                </c:pt>
              </c:numCache>
            </c:numRef>
          </c:val>
        </c:ser>
        <c:ser>
          <c:idx val="8"/>
          <c:order val="8"/>
          <c:tx>
            <c:strRef>
              <c:f>'M2'!$B$48</c:f>
              <c:strCache>
                <c:ptCount val="1"/>
                <c:pt idx="0">
                  <c:v>Brno</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'M2'!$C$48:$O$48</c:f>
              <c:numCache>
                <c:formatCode>0%</c:formatCode>
                <c:ptCount val="13"/>
                <c:pt idx="0">
                  <c:v>0.39343335452343042</c:v>
                </c:pt>
                <c:pt idx="1">
                  <c:v>0.48666711182527517</c:v>
                </c:pt>
                <c:pt idx="2">
                  <c:v>0.703020305722314</c:v>
                </c:pt>
                <c:pt idx="3">
                  <c:v>0.11458517689312857</c:v>
                </c:pt>
                <c:pt idx="4">
                  <c:v>0.20674843147455693</c:v>
                </c:pt>
                <c:pt idx="5">
                  <c:v>0.14716715203358344</c:v>
                </c:pt>
                <c:pt idx="6">
                  <c:v>5.4580463589417733E-2</c:v>
                </c:pt>
                <c:pt idx="7">
                  <c:v>5.8200767035096287E-2</c:v>
                </c:pt>
                <c:pt idx="8">
                  <c:v>6.5740576790074848E-2</c:v>
                </c:pt>
                <c:pt idx="9">
                  <c:v>7.1028579990302418E-2</c:v>
                </c:pt>
                <c:pt idx="10">
                  <c:v>2.8535989336295201E-2</c:v>
                </c:pt>
                <c:pt idx="11">
                  <c:v>1.6911996268261387E-2</c:v>
                </c:pt>
                <c:pt idx="12">
                  <c:v>9.0274707987772859E-2</c:v>
                </c:pt>
              </c:numCache>
            </c:numRef>
          </c:val>
        </c:ser>
        <c:ser>
          <c:idx val="9"/>
          <c:order val="9"/>
          <c:tx>
            <c:strRef>
              <c:f>'M2'!$B$49</c:f>
              <c:strCache>
                <c:ptCount val="1"/>
                <c:pt idx="0">
                  <c:v>600%</c:v>
                </c:pt>
              </c:strCache>
            </c:strRef>
          </c:tx>
          <c:spPr>
            <a:noFill/>
          </c:spPr>
          <c:invertIfNegative val="0"/>
          <c:dLbls>
            <c:delete val="1"/>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'M2'!$C$49:$O$49</c:f>
              <c:numCache>
                <c:formatCode>0%</c:formatCode>
                <c:ptCount val="13"/>
                <c:pt idx="0">
                  <c:v>0.80656664547657009</c:v>
                </c:pt>
                <c:pt idx="1">
                  <c:v>0.71333288817472518</c:v>
                </c:pt>
                <c:pt idx="2">
                  <c:v>0.49697969427768651</c:v>
                </c:pt>
                <c:pt idx="3">
                  <c:v>1.0854148231068717</c:v>
                </c:pt>
                <c:pt idx="4">
                  <c:v>0.9932515685254435</c:v>
                </c:pt>
                <c:pt idx="5">
                  <c:v>1.0528328479664166</c:v>
                </c:pt>
                <c:pt idx="6">
                  <c:v>1.1454195364105821</c:v>
                </c:pt>
                <c:pt idx="7">
                  <c:v>1.141799232964904</c:v>
                </c:pt>
                <c:pt idx="8">
                  <c:v>1.134259423209925</c:v>
                </c:pt>
                <c:pt idx="9">
                  <c:v>1.1289714200096981</c:v>
                </c:pt>
                <c:pt idx="10">
                  <c:v>1.1714640106637049</c:v>
                </c:pt>
                <c:pt idx="11">
                  <c:v>1.1830880037317391</c:v>
                </c:pt>
                <c:pt idx="12">
                  <c:v>1.1097252920122269</c:v>
                </c:pt>
              </c:numCache>
            </c:numRef>
          </c:val>
        </c:ser>
        <c:ser>
          <c:idx val="10"/>
          <c:order val="10"/>
          <c:tx>
            <c:strRef>
              <c:f>'M2'!$B$50</c:f>
              <c:strCache>
                <c:ptCount val="1"/>
                <c:pt idx="0">
                  <c:v>Ostrava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'M2'!$C$50:$O$50</c:f>
              <c:numCache>
                <c:formatCode>0%</c:formatCode>
                <c:ptCount val="13"/>
                <c:pt idx="0">
                  <c:v>0.40197840206229457</c:v>
                </c:pt>
                <c:pt idx="1">
                  <c:v>0.35660966894664042</c:v>
                </c:pt>
                <c:pt idx="2">
                  <c:v>0.27016490675772997</c:v>
                </c:pt>
                <c:pt idx="3">
                  <c:v>7.2099092198825557E-2</c:v>
                </c:pt>
                <c:pt idx="4">
                  <c:v>8.6736406768026006E-2</c:v>
                </c:pt>
                <c:pt idx="5">
                  <c:v>0.14982628465334255</c:v>
                </c:pt>
                <c:pt idx="6">
                  <c:v>1.5981803035830057E-2</c:v>
                </c:pt>
                <c:pt idx="7">
                  <c:v>6.3293723029712617E-2</c:v>
                </c:pt>
                <c:pt idx="8">
                  <c:v>4.7311919993882554E-2</c:v>
                </c:pt>
                <c:pt idx="9">
                  <c:v>6.0796417458670718E-2</c:v>
                </c:pt>
                <c:pt idx="10">
                  <c:v>5.8835503609732553E-2</c:v>
                </c:pt>
                <c:pt idx="11">
                  <c:v>0</c:v>
                </c:pt>
                <c:pt idx="12">
                  <c:v>0.4084767057121475</c:v>
                </c:pt>
              </c:numCache>
            </c:numRef>
          </c:val>
        </c:ser>
        <c:ser>
          <c:idx val="11"/>
          <c:order val="11"/>
          <c:tx>
            <c:strRef>
              <c:f>'M2'!$B$51</c:f>
              <c:strCache>
                <c:ptCount val="1"/>
                <c:pt idx="0">
                  <c:v>720%</c:v>
                </c:pt>
              </c:strCache>
            </c:strRef>
          </c:tx>
          <c:spPr>
            <a:noFill/>
          </c:spPr>
          <c:invertIfNegative val="0"/>
          <c:dLbls>
            <c:delete val="1"/>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'M2'!$C$51:$O$51</c:f>
              <c:numCache>
                <c:formatCode>0%</c:formatCode>
                <c:ptCount val="13"/>
                <c:pt idx="0">
                  <c:v>0.79802159793770588</c:v>
                </c:pt>
                <c:pt idx="1">
                  <c:v>0.84339033105336014</c:v>
                </c:pt>
                <c:pt idx="2">
                  <c:v>0.92983509324227054</c:v>
                </c:pt>
                <c:pt idx="3">
                  <c:v>1.127900907801175</c:v>
                </c:pt>
                <c:pt idx="4">
                  <c:v>1.1132635932319745</c:v>
                </c:pt>
                <c:pt idx="5">
                  <c:v>1.0501737153466575</c:v>
                </c:pt>
                <c:pt idx="6">
                  <c:v>1.1840181969641703</c:v>
                </c:pt>
                <c:pt idx="7">
                  <c:v>1.1367062769702878</c:v>
                </c:pt>
                <c:pt idx="8">
                  <c:v>1.1526880800061177</c:v>
                </c:pt>
                <c:pt idx="9">
                  <c:v>1.1392035825413291</c:v>
                </c:pt>
                <c:pt idx="10">
                  <c:v>1.1411644963902674</c:v>
                </c:pt>
                <c:pt idx="11">
                  <c:v>1.2000000000000002</c:v>
                </c:pt>
                <c:pt idx="12">
                  <c:v>0.79152329428785251</c:v>
                </c:pt>
              </c:numCache>
            </c:numRef>
          </c:val>
        </c:ser>
        <c:ser>
          <c:idx val="12"/>
          <c:order val="12"/>
          <c:tx>
            <c:strRef>
              <c:f>'M2'!$B$52</c:f>
              <c:strCache>
                <c:ptCount val="1"/>
                <c:pt idx="0">
                  <c:v>Plzeň</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'M2'!$C$39:$O$39</c:f>
              <c:strCache>
                <c:ptCount val="13"/>
                <c:pt idx="0">
                  <c:v>Prague Fashion Weekend (oficiálně Mercedes-Benz Prague Fashion Week)</c:v>
                </c:pt>
                <c:pt idx="1">
                  <c:v>Dny Marianne</c:v>
                </c:pt>
                <c:pt idx="2">
                  <c:v>STYL a KABO</c:v>
                </c:pt>
                <c:pt idx="3">
                  <c:v>Designblok</c:v>
                </c:pt>
                <c:pt idx="4">
                  <c:v>Jarmark OnaDnes.cz</c:v>
                </c:pt>
                <c:pt idx="5">
                  <c:v>Prague Fashion Night</c:v>
                </c:pt>
                <c:pt idx="6">
                  <c:v>Dyzajn market</c:v>
                </c:pt>
                <c:pt idx="7">
                  <c:v>Prague Fashion Market</c:v>
                </c:pt>
                <c:pt idx="8">
                  <c:v>Holešovice Fashion Market</c:v>
                </c:pt>
                <c:pt idx="9">
                  <c:v>Unique Fashion Week</c:v>
                </c:pt>
                <c:pt idx="10">
                  <c:v>Grace'n'Glamour</c:v>
                </c:pt>
                <c:pt idx="11">
                  <c:v>designSUPERMARKET</c:v>
                </c:pt>
                <c:pt idx="12">
                  <c:v>Žádný z uvedených</c:v>
                </c:pt>
              </c:strCache>
            </c:strRef>
          </c:cat>
          <c:val>
            <c:numRef>
              <c:f>'M2'!$C$52:$O$52</c:f>
              <c:numCache>
                <c:formatCode>0%</c:formatCode>
                <c:ptCount val="13"/>
                <c:pt idx="0">
                  <c:v>0.37080776450422287</c:v>
                </c:pt>
                <c:pt idx="1">
                  <c:v>0.4292434998318157</c:v>
                </c:pt>
                <c:pt idx="2">
                  <c:v>0.21241605081942405</c:v>
                </c:pt>
                <c:pt idx="3">
                  <c:v>0.17479065493906165</c:v>
                </c:pt>
                <c:pt idx="4">
                  <c:v>0.11698161375006036</c:v>
                </c:pt>
                <c:pt idx="5">
                  <c:v>8.7918839869654805E-2</c:v>
                </c:pt>
                <c:pt idx="6">
                  <c:v>4.2109331732235494E-2</c:v>
                </c:pt>
                <c:pt idx="7">
                  <c:v>4.2109331732235494E-2</c:v>
                </c:pt>
                <c:pt idx="8">
                  <c:v>4.5809508137419311E-2</c:v>
                </c:pt>
                <c:pt idx="9">
                  <c:v>3.843443810248344E-2</c:v>
                </c:pt>
                <c:pt idx="10">
                  <c:v>3.843443810248344E-2</c:v>
                </c:pt>
                <c:pt idx="11">
                  <c:v>2.0749012509301688E-2</c:v>
                </c:pt>
                <c:pt idx="12">
                  <c:v>0.35558526182669992</c:v>
                </c:pt>
              </c:numCache>
            </c:numRef>
          </c:val>
        </c:ser>
        <c:dLbls>
          <c:dLblPos val="inBase"/>
          <c:showLegendKey val="0"/>
          <c:showVal val="1"/>
          <c:showCatName val="0"/>
          <c:showSerName val="0"/>
          <c:showPercent val="0"/>
          <c:showBubbleSize val="0"/>
        </c:dLbls>
        <c:gapWidth val="91"/>
        <c:overlap val="100"/>
        <c:axId val="227097440"/>
        <c:axId val="345684592"/>
      </c:barChart>
      <c:catAx>
        <c:axId val="227097440"/>
        <c:scaling>
          <c:orientation val="maxMin"/>
        </c:scaling>
        <c:delete val="0"/>
        <c:axPos val="l"/>
        <c:numFmt formatCode="General" sourceLinked="1"/>
        <c:majorTickMark val="out"/>
        <c:minorTickMark val="out"/>
        <c:tickLblPos val="nextTo"/>
        <c:spPr>
          <a:ln>
            <a:noFill/>
          </a:ln>
        </c:spPr>
        <c:txPr>
          <a:bodyPr rot="0" vert="horz"/>
          <a:lstStyle/>
          <a:p>
            <a:pPr>
              <a:defRPr/>
            </a:pPr>
            <a:endParaRPr lang="cs-CZ"/>
          </a:p>
        </c:txPr>
        <c:crossAx val="345684592"/>
        <c:crosses val="autoZero"/>
        <c:auto val="1"/>
        <c:lblAlgn val="ctr"/>
        <c:lblOffset val="100"/>
        <c:noMultiLvlLbl val="0"/>
      </c:catAx>
      <c:valAx>
        <c:axId val="345684592"/>
        <c:scaling>
          <c:orientation val="minMax"/>
        </c:scaling>
        <c:delete val="1"/>
        <c:axPos val="t"/>
        <c:numFmt formatCode="0%" sourceLinked="1"/>
        <c:majorTickMark val="out"/>
        <c:minorTickMark val="none"/>
        <c:tickLblPos val="none"/>
        <c:crossAx val="227097440"/>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rgbClr val="000000"/>
          </a:solidFill>
          <a:latin typeface="Hevetica"/>
          <a:ea typeface="Calibri"/>
          <a:cs typeface="Calibri"/>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25"/>
          <c:y val="6.8532973599500335E-2"/>
          <c:w val="0.72404395619267381"/>
          <c:h val="0.88878785763188239"/>
        </c:manualLayout>
      </c:layout>
      <c:barChart>
        <c:barDir val="bar"/>
        <c:grouping val="stacked"/>
        <c:varyColors val="0"/>
        <c:ser>
          <c:idx val="0"/>
          <c:order val="0"/>
          <c:tx>
            <c:strRef>
              <c:f>'[Vyhodnoceni_Zoot - Fashion report - 3. vlna 2015_12082015-BEZ OPENU.xlsx]M3_z celku'!$B$40</c:f>
              <c:strCache>
                <c:ptCount val="1"/>
                <c:pt idx="0">
                  <c:v>Celkem</c:v>
                </c:pt>
              </c:strCache>
            </c:strRef>
          </c:tx>
          <c:spPr>
            <a:solidFill>
              <a:srgbClr val="002F5E"/>
            </a:solidFill>
            <a:ln w="25400">
              <a:noFill/>
            </a:ln>
          </c:spPr>
          <c:invertIfNegative val="0"/>
          <c:dLbls>
            <c:dLbl>
              <c:idx val="0"/>
              <c:spPr/>
              <c:txPr>
                <a:bodyPr/>
                <a:lstStyle/>
                <a:p>
                  <a:pPr>
                    <a:defRPr>
                      <a:solidFill>
                        <a:sysClr val="windowText" lastClr="000000"/>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5"/>
              <c:dLblPos val="inBase"/>
              <c:showLegendKey val="0"/>
              <c:showVal val="1"/>
              <c:showCatName val="0"/>
              <c:showSerName val="0"/>
              <c:showPercent val="0"/>
              <c:showBubbleSize val="0"/>
              <c:extLst>
                <c:ext xmlns:c15="http://schemas.microsoft.com/office/drawing/2012/chart" uri="{CE6537A1-D6FC-4f65-9D91-7224C49458BB}"/>
              </c:extLst>
            </c:dLbl>
            <c:dLbl>
              <c:idx val="6"/>
              <c:dLblPos val="inBase"/>
              <c:showLegendKey val="0"/>
              <c:showVal val="1"/>
              <c:showCatName val="0"/>
              <c:showSerName val="0"/>
              <c:showPercent val="0"/>
              <c:showBubbleSize val="0"/>
              <c:extLst>
                <c:ext xmlns:c15="http://schemas.microsoft.com/office/drawing/2012/chart" uri="{CE6537A1-D6FC-4f65-9D91-7224C49458BB}"/>
              </c:extLst>
            </c:dLbl>
            <c:dLbl>
              <c:idx val="7"/>
              <c:dLblPos val="inBase"/>
              <c:showLegendKey val="0"/>
              <c:showVal val="1"/>
              <c:showCatName val="0"/>
              <c:showSerName val="0"/>
              <c:showPercent val="0"/>
              <c:showBubbleSize val="0"/>
              <c:extLst>
                <c:ext xmlns:c15="http://schemas.microsoft.com/office/drawing/2012/chart" uri="{CE6537A1-D6FC-4f65-9D91-7224C49458BB}"/>
              </c:extLst>
            </c:dLbl>
            <c:dLbl>
              <c:idx val="8"/>
              <c:dLblPos val="inBase"/>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1"/>
                    </a:solidFil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celku'!$C$40:$O$40</c:f>
              <c:numCache>
                <c:formatCode>0%</c:formatCode>
                <c:ptCount val="13"/>
                <c:pt idx="0">
                  <c:v>0.1643116020474347</c:v>
                </c:pt>
                <c:pt idx="1">
                  <c:v>0.10505121150087221</c:v>
                </c:pt>
                <c:pt idx="2">
                  <c:v>8.5715306603799918E-2</c:v>
                </c:pt>
                <c:pt idx="3">
                  <c:v>6.3086573592854384E-2</c:v>
                </c:pt>
                <c:pt idx="4">
                  <c:v>6.0889301810929213E-2</c:v>
                </c:pt>
                <c:pt idx="5">
                  <c:v>4.4237545755339246E-2</c:v>
                </c:pt>
                <c:pt idx="6">
                  <c:v>3.1531675520347489E-2</c:v>
                </c:pt>
                <c:pt idx="7">
                  <c:v>1.3942254530383578E-2</c:v>
                </c:pt>
                <c:pt idx="8">
                  <c:v>1.3260768344096159E-2</c:v>
                </c:pt>
                <c:pt idx="9">
                  <c:v>9.0153230857328761E-3</c:v>
                </c:pt>
                <c:pt idx="10">
                  <c:v>7.7628553685736099E-3</c:v>
                </c:pt>
                <c:pt idx="11">
                  <c:v>2.3811770469035504E-3</c:v>
                </c:pt>
                <c:pt idx="12">
                  <c:v>0.41647019495075566</c:v>
                </c:pt>
              </c:numCache>
            </c:numRef>
          </c:val>
        </c:ser>
        <c:ser>
          <c:idx val="1"/>
          <c:order val="1"/>
          <c:tx>
            <c:strRef>
              <c:f>'[Vyhodnoceni_Zoot - Fashion report - 3. vlna 2015_12082015-BEZ OPENU.xlsx]M3_z celku'!$B$41</c:f>
              <c:strCache>
                <c:ptCount val="1"/>
                <c:pt idx="0">
                  <c:v>120%</c:v>
                </c:pt>
              </c:strCache>
            </c:strRef>
          </c:tx>
          <c:spPr>
            <a:noFill/>
            <a:ln w="25400">
              <a:noFill/>
            </a:ln>
          </c:spPr>
          <c:invertIfNegative val="0"/>
          <c:dLbls>
            <c:delete val="1"/>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celku'!$C$41:$O$41</c:f>
              <c:numCache>
                <c:formatCode>0%</c:formatCode>
                <c:ptCount val="13"/>
                <c:pt idx="0">
                  <c:v>1.0356883979525653</c:v>
                </c:pt>
                <c:pt idx="1">
                  <c:v>1.0949487884991278</c:v>
                </c:pt>
                <c:pt idx="2">
                  <c:v>1.1142846933962001</c:v>
                </c:pt>
                <c:pt idx="3">
                  <c:v>1.1369134264071457</c:v>
                </c:pt>
                <c:pt idx="4">
                  <c:v>1.1391106981890708</c:v>
                </c:pt>
                <c:pt idx="5">
                  <c:v>1.1557624542446607</c:v>
                </c:pt>
                <c:pt idx="6">
                  <c:v>1.1684683244796525</c:v>
                </c:pt>
                <c:pt idx="7">
                  <c:v>1.1860577454696164</c:v>
                </c:pt>
                <c:pt idx="8">
                  <c:v>1.1867392316559038</c:v>
                </c:pt>
                <c:pt idx="9">
                  <c:v>1.1909846769142671</c:v>
                </c:pt>
                <c:pt idx="10">
                  <c:v>1.1922371446314264</c:v>
                </c:pt>
                <c:pt idx="11">
                  <c:v>1.1976188229530964</c:v>
                </c:pt>
                <c:pt idx="12">
                  <c:v>0.7835298050492443</c:v>
                </c:pt>
              </c:numCache>
            </c:numRef>
          </c:val>
        </c:ser>
        <c:ser>
          <c:idx val="2"/>
          <c:order val="2"/>
          <c:tx>
            <c:strRef>
              <c:f>'[Vyhodnoceni_Zoot - Fashion report - 3. vlna 2015_12082015-BEZ OPENU.xlsx]M3_z celku'!$B$42</c:f>
              <c:strCache>
                <c:ptCount val="1"/>
                <c:pt idx="0">
                  <c:v>Ženy</c:v>
                </c:pt>
              </c:strCache>
            </c:strRef>
          </c:tx>
          <c:spPr>
            <a:solidFill>
              <a:srgbClr val="7391AD"/>
            </a:solidFill>
            <a:ln w="25400">
              <a:noFill/>
            </a:ln>
          </c:spPr>
          <c:invertIfNegative val="0"/>
          <c:dLbls>
            <c:dLbl>
              <c:idx val="25"/>
              <c:spPr>
                <a:noFill/>
              </c:spPr>
              <c:txPr>
                <a:bodyPr/>
                <a:lstStyle/>
                <a:p>
                  <a:pPr>
                    <a:defRPr/>
                  </a:pPr>
                  <a:endParaRPr lang="cs-CZ"/>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celku'!$C$42:$O$42</c:f>
              <c:numCache>
                <c:formatCode>0%</c:formatCode>
                <c:ptCount val="13"/>
                <c:pt idx="0">
                  <c:v>0.26309676531481835</c:v>
                </c:pt>
                <c:pt idx="1">
                  <c:v>0.13952791890733812</c:v>
                </c:pt>
                <c:pt idx="2">
                  <c:v>8.7137840420345392E-2</c:v>
                </c:pt>
                <c:pt idx="3">
                  <c:v>7.9983667898303343E-2</c:v>
                </c:pt>
                <c:pt idx="4">
                  <c:v>5.5956202877523536E-2</c:v>
                </c:pt>
                <c:pt idx="5">
                  <c:v>7.7737070528023519E-2</c:v>
                </c:pt>
                <c:pt idx="6">
                  <c:v>4.1749184588782226E-2</c:v>
                </c:pt>
                <c:pt idx="7">
                  <c:v>1.1393290640646436E-2</c:v>
                </c:pt>
                <c:pt idx="8">
                  <c:v>2.0904460678142538E-2</c:v>
                </c:pt>
                <c:pt idx="9">
                  <c:v>1.3838004826696077E-2</c:v>
                </c:pt>
                <c:pt idx="10">
                  <c:v>1.0470756985533364E-2</c:v>
                </c:pt>
                <c:pt idx="11">
                  <c:v>4.7555850187480523E-3</c:v>
                </c:pt>
                <c:pt idx="12">
                  <c:v>0.41564601884399816</c:v>
                </c:pt>
              </c:numCache>
            </c:numRef>
          </c:val>
        </c:ser>
        <c:ser>
          <c:idx val="3"/>
          <c:order val="3"/>
          <c:tx>
            <c:strRef>
              <c:f>'[Vyhodnoceni_Zoot - Fashion report - 3. vlna 2015_12082015-BEZ OPENU.xlsx]M3_z celku'!$B$43</c:f>
              <c:strCache>
                <c:ptCount val="1"/>
                <c:pt idx="0">
                  <c:v>240%</c:v>
                </c:pt>
              </c:strCache>
            </c:strRef>
          </c:tx>
          <c:spPr>
            <a:noFill/>
            <a:ln w="25400">
              <a:noFill/>
            </a:ln>
          </c:spPr>
          <c:invertIfNegative val="0"/>
          <c:dLbls>
            <c:delete val="1"/>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celku'!$C$43:$O$43</c:f>
              <c:numCache>
                <c:formatCode>0%</c:formatCode>
                <c:ptCount val="13"/>
                <c:pt idx="0">
                  <c:v>0.93690323468518155</c:v>
                </c:pt>
                <c:pt idx="1">
                  <c:v>1.0604720810926618</c:v>
                </c:pt>
                <c:pt idx="2">
                  <c:v>1.1128621595796546</c:v>
                </c:pt>
                <c:pt idx="3">
                  <c:v>1.1200163321016967</c:v>
                </c:pt>
                <c:pt idx="4">
                  <c:v>1.1440437971224764</c:v>
                </c:pt>
                <c:pt idx="5">
                  <c:v>1.1222629294719764</c:v>
                </c:pt>
                <c:pt idx="6">
                  <c:v>1.1582508154112177</c:v>
                </c:pt>
                <c:pt idx="7">
                  <c:v>1.1886067093593535</c:v>
                </c:pt>
                <c:pt idx="8">
                  <c:v>1.1790955393218574</c:v>
                </c:pt>
                <c:pt idx="9">
                  <c:v>1.1861619951733038</c:v>
                </c:pt>
                <c:pt idx="10">
                  <c:v>1.1895292430144666</c:v>
                </c:pt>
                <c:pt idx="11">
                  <c:v>1.195244414981252</c:v>
                </c:pt>
                <c:pt idx="12">
                  <c:v>0.78435398115600186</c:v>
                </c:pt>
              </c:numCache>
            </c:numRef>
          </c:val>
        </c:ser>
        <c:ser>
          <c:idx val="4"/>
          <c:order val="4"/>
          <c:tx>
            <c:strRef>
              <c:f>'[Vyhodnoceni_Zoot - Fashion report - 3. vlna 2015_12082015-BEZ OPENU.xlsx]M3_z celku'!$B$44</c:f>
              <c:strCache>
                <c:ptCount val="1"/>
                <c:pt idx="0">
                  <c:v>Muži</c:v>
                </c:pt>
              </c:strCache>
            </c:strRef>
          </c:tx>
          <c:spPr>
            <a:solidFill>
              <a:srgbClr val="7391AD"/>
            </a:solidFill>
            <a:ln w="12700">
              <a:noFill/>
              <a:prstDash val="solid"/>
            </a:ln>
          </c:spPr>
          <c:invertIfNegative val="0"/>
          <c:dLbls>
            <c:spPr>
              <a:noFill/>
              <a:ln w="25400">
                <a:noFill/>
              </a:ln>
            </c:spPr>
            <c:txPr>
              <a:bodyPr/>
              <a:lstStyle/>
              <a:p>
                <a:pPr algn="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celku'!$C$44:$O$44</c:f>
              <c:numCache>
                <c:formatCode>0%</c:formatCode>
                <c:ptCount val="13"/>
                <c:pt idx="0">
                  <c:v>6.5244817343125858E-2</c:v>
                </c:pt>
                <c:pt idx="1">
                  <c:v>7.0476216258874028E-2</c:v>
                </c:pt>
                <c:pt idx="2">
                  <c:v>8.4288717360262833E-2</c:v>
                </c:pt>
                <c:pt idx="3">
                  <c:v>4.6141308248144372E-2</c:v>
                </c:pt>
                <c:pt idx="4">
                  <c:v>6.5836464257155725E-2</c:v>
                </c:pt>
                <c:pt idx="5">
                  <c:v>1.0642518945802988E-2</c:v>
                </c:pt>
                <c:pt idx="6">
                  <c:v>2.1285037891605976E-2</c:v>
                </c:pt>
                <c:pt idx="7">
                  <c:v>1.6498485127484003E-2</c:v>
                </c:pt>
                <c:pt idx="8">
                  <c:v>5.5952850087766324E-3</c:v>
                </c:pt>
                <c:pt idx="9">
                  <c:v>4.1788926145271982E-3</c:v>
                </c:pt>
                <c:pt idx="10">
                  <c:v>5.0472339370263549E-3</c:v>
                </c:pt>
                <c:pt idx="11">
                  <c:v>0</c:v>
                </c:pt>
                <c:pt idx="12">
                  <c:v>0.41729672065791673</c:v>
                </c:pt>
              </c:numCache>
            </c:numRef>
          </c:val>
        </c:ser>
        <c:ser>
          <c:idx val="5"/>
          <c:order val="5"/>
          <c:tx>
            <c:strRef>
              <c:f>'[Vyhodnoceni_Zoot - Fashion report - 3. vlna 2015_12082015-BEZ OPENU.xlsx]M3_z celku'!$B$45</c:f>
              <c:strCache>
                <c:ptCount val="1"/>
                <c:pt idx="0">
                  <c:v>360%</c:v>
                </c:pt>
              </c:strCache>
            </c:strRef>
          </c:tx>
          <c:spPr>
            <a:noFill/>
          </c:spPr>
          <c:invertIfNegative val="0"/>
          <c:dLbls>
            <c:delete val="1"/>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celku'!$C$45:$O$45</c:f>
              <c:numCache>
                <c:formatCode>0%</c:formatCode>
                <c:ptCount val="13"/>
                <c:pt idx="0">
                  <c:v>1.1347551826568738</c:v>
                </c:pt>
                <c:pt idx="1">
                  <c:v>1.1295237837411256</c:v>
                </c:pt>
                <c:pt idx="2">
                  <c:v>1.1157112826397371</c:v>
                </c:pt>
                <c:pt idx="3">
                  <c:v>1.1538586917518554</c:v>
                </c:pt>
                <c:pt idx="4">
                  <c:v>1.1341635357428439</c:v>
                </c:pt>
                <c:pt idx="5">
                  <c:v>1.1893574810541967</c:v>
                </c:pt>
                <c:pt idx="6">
                  <c:v>1.1787149621083937</c:v>
                </c:pt>
                <c:pt idx="7">
                  <c:v>1.1835015148725159</c:v>
                </c:pt>
                <c:pt idx="8">
                  <c:v>1.1944047149912231</c:v>
                </c:pt>
                <c:pt idx="9">
                  <c:v>1.1958211073854725</c:v>
                </c:pt>
                <c:pt idx="10">
                  <c:v>1.1949527660629733</c:v>
                </c:pt>
                <c:pt idx="11">
                  <c:v>1.1999999999999997</c:v>
                </c:pt>
                <c:pt idx="12">
                  <c:v>0.78270327934208295</c:v>
                </c:pt>
              </c:numCache>
            </c:numRef>
          </c:val>
        </c:ser>
        <c:ser>
          <c:idx val="6"/>
          <c:order val="6"/>
          <c:tx>
            <c:strRef>
              <c:f>'[Vyhodnoceni_Zoot - Fashion report - 3. vlna 2015_12082015-BEZ OPENU.xlsx]M3_z celku'!$B$46</c:f>
              <c:strCache>
                <c:ptCount val="1"/>
                <c:pt idx="0">
                  <c:v>Praha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celku'!$C$46:$O$46</c:f>
              <c:numCache>
                <c:formatCode>0%</c:formatCode>
                <c:ptCount val="13"/>
                <c:pt idx="0">
                  <c:v>0.20866874681926573</c:v>
                </c:pt>
                <c:pt idx="1">
                  <c:v>5.0009300946300843E-2</c:v>
                </c:pt>
                <c:pt idx="2">
                  <c:v>0.13590854916404327</c:v>
                </c:pt>
                <c:pt idx="3">
                  <c:v>0.10534144917968251</c:v>
                </c:pt>
                <c:pt idx="4">
                  <c:v>8.4237967231124491E-2</c:v>
                </c:pt>
                <c:pt idx="5">
                  <c:v>6.9519940367645708E-2</c:v>
                </c:pt>
                <c:pt idx="6">
                  <c:v>5.7792751208358757E-2</c:v>
                </c:pt>
                <c:pt idx="7">
                  <c:v>2.5554025723692059E-2</c:v>
                </c:pt>
                <c:pt idx="8">
                  <c:v>2.4304965501991283E-2</c:v>
                </c:pt>
                <c:pt idx="9">
                  <c:v>3.8241852607179328E-3</c:v>
                </c:pt>
                <c:pt idx="10">
                  <c:v>3.2595451881216068E-3</c:v>
                </c:pt>
                <c:pt idx="11">
                  <c:v>4.3643342887360378E-3</c:v>
                </c:pt>
                <c:pt idx="12">
                  <c:v>0.3912987738055772</c:v>
                </c:pt>
              </c:numCache>
            </c:numRef>
          </c:val>
        </c:ser>
        <c:ser>
          <c:idx val="7"/>
          <c:order val="7"/>
          <c:tx>
            <c:strRef>
              <c:f>'[Vyhodnoceni_Zoot - Fashion report - 3. vlna 2015_12082015-BEZ OPENU.xlsx]M3_z celku'!$B$47</c:f>
              <c:strCache>
                <c:ptCount val="1"/>
                <c:pt idx="0">
                  <c:v>480%</c:v>
                </c:pt>
              </c:strCache>
            </c:strRef>
          </c:tx>
          <c:spPr>
            <a:noFill/>
          </c:spPr>
          <c:invertIfNegative val="0"/>
          <c:dLbls>
            <c:delete val="1"/>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celku'!$C$47:$O$47</c:f>
              <c:numCache>
                <c:formatCode>0%</c:formatCode>
                <c:ptCount val="13"/>
                <c:pt idx="0">
                  <c:v>0.99133125318073434</c:v>
                </c:pt>
                <c:pt idx="1">
                  <c:v>1.1499906990536992</c:v>
                </c:pt>
                <c:pt idx="2">
                  <c:v>1.0640914508359569</c:v>
                </c:pt>
                <c:pt idx="3">
                  <c:v>1.0946585508203177</c:v>
                </c:pt>
                <c:pt idx="4">
                  <c:v>1.1157620327688758</c:v>
                </c:pt>
                <c:pt idx="5">
                  <c:v>1.1304800596323545</c:v>
                </c:pt>
                <c:pt idx="6">
                  <c:v>1.1422072487916415</c:v>
                </c:pt>
                <c:pt idx="7">
                  <c:v>1.174445974276308</c:v>
                </c:pt>
                <c:pt idx="8">
                  <c:v>1.1756950344980091</c:v>
                </c:pt>
                <c:pt idx="9">
                  <c:v>1.196175814739282</c:v>
                </c:pt>
                <c:pt idx="10">
                  <c:v>1.1967404548118785</c:v>
                </c:pt>
                <c:pt idx="11">
                  <c:v>1.1956356657112641</c:v>
                </c:pt>
                <c:pt idx="12">
                  <c:v>0.80870122619442286</c:v>
                </c:pt>
              </c:numCache>
            </c:numRef>
          </c:val>
        </c:ser>
        <c:ser>
          <c:idx val="8"/>
          <c:order val="8"/>
          <c:tx>
            <c:strRef>
              <c:f>'[Vyhodnoceni_Zoot - Fashion report - 3. vlna 2015_12082015-BEZ OPENU.xlsx]M3_z celku'!$B$48</c:f>
              <c:strCache>
                <c:ptCount val="1"/>
                <c:pt idx="0">
                  <c:v>Brno</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celku'!$C$48:$O$48</c:f>
              <c:numCache>
                <c:formatCode>0%</c:formatCode>
                <c:ptCount val="13"/>
                <c:pt idx="0">
                  <c:v>0.11404851399682922</c:v>
                </c:pt>
                <c:pt idx="1">
                  <c:v>0.3042371584328179</c:v>
                </c:pt>
                <c:pt idx="2">
                  <c:v>1.6911996268261387E-2</c:v>
                </c:pt>
                <c:pt idx="3">
                  <c:v>1.6911996268261387E-2</c:v>
                </c:pt>
                <c:pt idx="4">
                  <c:v>3.0549574640684266E-2</c:v>
                </c:pt>
                <c:pt idx="5">
                  <c:v>3.0790922172063383E-2</c:v>
                </c:pt>
                <c:pt idx="6">
                  <c:v>0</c:v>
                </c:pt>
                <c:pt idx="7">
                  <c:v>0</c:v>
                </c:pt>
                <c:pt idx="8">
                  <c:v>0</c:v>
                </c:pt>
                <c:pt idx="9">
                  <c:v>3.3823992536522775E-2</c:v>
                </c:pt>
                <c:pt idx="10">
                  <c:v>1.6911996268261387E-2</c:v>
                </c:pt>
                <c:pt idx="11">
                  <c:v>0</c:v>
                </c:pt>
                <c:pt idx="12">
                  <c:v>0.4718264691953713</c:v>
                </c:pt>
              </c:numCache>
            </c:numRef>
          </c:val>
        </c:ser>
        <c:ser>
          <c:idx val="9"/>
          <c:order val="9"/>
          <c:tx>
            <c:strRef>
              <c:f>'[Vyhodnoceni_Zoot - Fashion report - 3. vlna 2015_12082015-BEZ OPENU.xlsx]M3_z celku'!$B$49</c:f>
              <c:strCache>
                <c:ptCount val="1"/>
                <c:pt idx="0">
                  <c:v>600%</c:v>
                </c:pt>
              </c:strCache>
            </c:strRef>
          </c:tx>
          <c:spPr>
            <a:noFill/>
          </c:spPr>
          <c:invertIfNegative val="0"/>
          <c:dLbls>
            <c:delete val="1"/>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celku'!$C$49:$O$49</c:f>
              <c:numCache>
                <c:formatCode>0%</c:formatCode>
                <c:ptCount val="13"/>
                <c:pt idx="0">
                  <c:v>1.0859514860031707</c:v>
                </c:pt>
                <c:pt idx="1">
                  <c:v>0.89576284156718256</c:v>
                </c:pt>
                <c:pt idx="2">
                  <c:v>1.1830880037317391</c:v>
                </c:pt>
                <c:pt idx="3">
                  <c:v>1.1830880037317391</c:v>
                </c:pt>
                <c:pt idx="4">
                  <c:v>1.1694504253593161</c:v>
                </c:pt>
                <c:pt idx="5">
                  <c:v>1.1692090778279365</c:v>
                </c:pt>
                <c:pt idx="6">
                  <c:v>1.2000000000000002</c:v>
                </c:pt>
                <c:pt idx="7">
                  <c:v>1.2000000000000002</c:v>
                </c:pt>
                <c:pt idx="8">
                  <c:v>1.2000000000000002</c:v>
                </c:pt>
                <c:pt idx="9">
                  <c:v>1.166176007463477</c:v>
                </c:pt>
                <c:pt idx="10">
                  <c:v>1.1830880037317391</c:v>
                </c:pt>
                <c:pt idx="11">
                  <c:v>1.2000000000000002</c:v>
                </c:pt>
                <c:pt idx="12">
                  <c:v>0.72817353080462865</c:v>
                </c:pt>
              </c:numCache>
            </c:numRef>
          </c:val>
        </c:ser>
        <c:ser>
          <c:idx val="10"/>
          <c:order val="10"/>
          <c:tx>
            <c:strRef>
              <c:f>'[Vyhodnoceni_Zoot - Fashion report - 3. vlna 2015_12082015-BEZ OPENU.xlsx]M3_z celku'!$B$50</c:f>
              <c:strCache>
                <c:ptCount val="1"/>
                <c:pt idx="0">
                  <c:v>Ostrava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celku'!$C$50:$O$50</c:f>
              <c:numCache>
                <c:formatCode>0%</c:formatCode>
                <c:ptCount val="13"/>
                <c:pt idx="0">
                  <c:v>0.11827405195451282</c:v>
                </c:pt>
                <c:pt idx="1">
                  <c:v>8.9646292576980369E-2</c:v>
                </c:pt>
                <c:pt idx="2">
                  <c:v>2.6352569547267755E-2</c:v>
                </c:pt>
                <c:pt idx="3">
                  <c:v>0</c:v>
                </c:pt>
                <c:pt idx="4">
                  <c:v>1.6913711264547202E-2</c:v>
                </c:pt>
                <c:pt idx="5">
                  <c:v>0</c:v>
                </c:pt>
                <c:pt idx="6">
                  <c:v>0</c:v>
                </c:pt>
                <c:pt idx="7">
                  <c:v>0</c:v>
                </c:pt>
                <c:pt idx="8">
                  <c:v>0</c:v>
                </c:pt>
                <c:pt idx="9">
                  <c:v>0</c:v>
                </c:pt>
                <c:pt idx="10">
                  <c:v>1.6913711264547202E-2</c:v>
                </c:pt>
                <c:pt idx="11">
                  <c:v>0</c:v>
                </c:pt>
                <c:pt idx="12">
                  <c:v>0.38358588602505994</c:v>
                </c:pt>
              </c:numCache>
            </c:numRef>
          </c:val>
        </c:ser>
        <c:ser>
          <c:idx val="11"/>
          <c:order val="11"/>
          <c:tx>
            <c:strRef>
              <c:f>'[Vyhodnoceni_Zoot - Fashion report - 3. vlna 2015_12082015-BEZ OPENU.xlsx]M3_z celku'!$B$51</c:f>
              <c:strCache>
                <c:ptCount val="1"/>
                <c:pt idx="0">
                  <c:v>720%</c:v>
                </c:pt>
              </c:strCache>
            </c:strRef>
          </c:tx>
          <c:spPr>
            <a:noFill/>
          </c:spPr>
          <c:invertIfNegative val="0"/>
          <c:dLbls>
            <c:delete val="1"/>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celku'!$C$51:$O$51</c:f>
              <c:numCache>
                <c:formatCode>0%</c:formatCode>
                <c:ptCount val="13"/>
                <c:pt idx="0">
                  <c:v>1.0817259480454871</c:v>
                </c:pt>
                <c:pt idx="1">
                  <c:v>1.1103537074230196</c:v>
                </c:pt>
                <c:pt idx="2">
                  <c:v>1.173647430452732</c:v>
                </c:pt>
                <c:pt idx="3">
                  <c:v>1.2000000000000002</c:v>
                </c:pt>
                <c:pt idx="4">
                  <c:v>1.1830862887354527</c:v>
                </c:pt>
                <c:pt idx="5">
                  <c:v>1.2000000000000002</c:v>
                </c:pt>
                <c:pt idx="6">
                  <c:v>1.2000000000000002</c:v>
                </c:pt>
                <c:pt idx="7">
                  <c:v>1.2000000000000002</c:v>
                </c:pt>
                <c:pt idx="8">
                  <c:v>1.2000000000000002</c:v>
                </c:pt>
                <c:pt idx="9">
                  <c:v>1.2000000000000002</c:v>
                </c:pt>
                <c:pt idx="10">
                  <c:v>1.1830862887354527</c:v>
                </c:pt>
                <c:pt idx="11">
                  <c:v>1.2000000000000002</c:v>
                </c:pt>
                <c:pt idx="12">
                  <c:v>0.81641411397494057</c:v>
                </c:pt>
              </c:numCache>
            </c:numRef>
          </c:val>
        </c:ser>
        <c:ser>
          <c:idx val="12"/>
          <c:order val="12"/>
          <c:tx>
            <c:strRef>
              <c:f>'[Vyhodnoceni_Zoot - Fashion report - 3. vlna 2015_12082015-BEZ OPENU.xlsx]M3_z celku'!$B$52</c:f>
              <c:strCache>
                <c:ptCount val="1"/>
                <c:pt idx="0">
                  <c:v>Plzeň</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OPENU.xlsx]M3_z celku'!$C$39:$O$39</c:f>
              <c:strCache>
                <c:ptCount val="13"/>
                <c:pt idx="0">
                  <c:v>Dny Marianne</c:v>
                </c:pt>
                <c:pt idx="1">
                  <c:v>STYL a KABO</c:v>
                </c:pt>
                <c:pt idx="2">
                  <c:v>Designblok</c:v>
                </c:pt>
                <c:pt idx="3">
                  <c:v>Dyzajn market</c:v>
                </c:pt>
                <c:pt idx="4">
                  <c:v>Prague Fashion Weekend (oficiálně Mercedes-Benz Prague Fashion Week)</c:v>
                </c:pt>
                <c:pt idx="5">
                  <c:v>Jarmark OnaDnes.cz</c:v>
                </c:pt>
                <c:pt idx="6">
                  <c:v>Holešovice Fashion Market</c:v>
                </c:pt>
                <c:pt idx="7">
                  <c:v>designSUPERMARKET</c:v>
                </c:pt>
                <c:pt idx="8">
                  <c:v>Prague Fashion Market</c:v>
                </c:pt>
                <c:pt idx="9">
                  <c:v>Unique Fashion Week</c:v>
                </c:pt>
                <c:pt idx="10">
                  <c:v>Grace'n'Glamour</c:v>
                </c:pt>
                <c:pt idx="11">
                  <c:v>Prague Fashion Night</c:v>
                </c:pt>
                <c:pt idx="12">
                  <c:v>Žádný z uvedených</c:v>
                </c:pt>
              </c:strCache>
            </c:strRef>
          </c:cat>
          <c:val>
            <c:numRef>
              <c:f>'[Vyhodnoceni_Zoot - Fashion report - 3. vlna 2015_12082015-BEZ OPENU.xlsx]M3_z celku'!$C$52:$O$52</c:f>
              <c:numCache>
                <c:formatCode>0%</c:formatCode>
                <c:ptCount val="13"/>
                <c:pt idx="0">
                  <c:v>9.4246885104342717E-2</c:v>
                </c:pt>
                <c:pt idx="1">
                  <c:v>2.0749012509301688E-2</c:v>
                </c:pt>
                <c:pt idx="2">
                  <c:v>4.1498025018603377E-2</c:v>
                </c:pt>
                <c:pt idx="3">
                  <c:v>2.1360319222933803E-2</c:v>
                </c:pt>
                <c:pt idx="4">
                  <c:v>6.1169166748201081E-2</c:v>
                </c:pt>
                <c:pt idx="5">
                  <c:v>0</c:v>
                </c:pt>
                <c:pt idx="6">
                  <c:v>0</c:v>
                </c:pt>
                <c:pt idx="7">
                  <c:v>0</c:v>
                </c:pt>
                <c:pt idx="8">
                  <c:v>0</c:v>
                </c:pt>
                <c:pt idx="9">
                  <c:v>0</c:v>
                </c:pt>
                <c:pt idx="10">
                  <c:v>0</c:v>
                </c:pt>
                <c:pt idx="11">
                  <c:v>0</c:v>
                </c:pt>
                <c:pt idx="12">
                  <c:v>0.48899868632075622</c:v>
                </c:pt>
              </c:numCache>
            </c:numRef>
          </c:val>
        </c:ser>
        <c:dLbls>
          <c:dLblPos val="inBase"/>
          <c:showLegendKey val="0"/>
          <c:showVal val="1"/>
          <c:showCatName val="0"/>
          <c:showSerName val="0"/>
          <c:showPercent val="0"/>
          <c:showBubbleSize val="0"/>
        </c:dLbls>
        <c:gapWidth val="91"/>
        <c:overlap val="100"/>
        <c:axId val="345687336"/>
        <c:axId val="345683416"/>
      </c:barChart>
      <c:catAx>
        <c:axId val="345687336"/>
        <c:scaling>
          <c:orientation val="maxMin"/>
        </c:scaling>
        <c:delete val="0"/>
        <c:axPos val="l"/>
        <c:numFmt formatCode="General" sourceLinked="1"/>
        <c:majorTickMark val="out"/>
        <c:minorTickMark val="out"/>
        <c:tickLblPos val="nextTo"/>
        <c:spPr>
          <a:ln>
            <a:noFill/>
          </a:ln>
        </c:spPr>
        <c:txPr>
          <a:bodyPr rot="0" vert="horz"/>
          <a:lstStyle/>
          <a:p>
            <a:pPr>
              <a:defRPr/>
            </a:pPr>
            <a:endParaRPr lang="cs-CZ"/>
          </a:p>
        </c:txPr>
        <c:crossAx val="345683416"/>
        <c:crosses val="autoZero"/>
        <c:auto val="1"/>
        <c:lblAlgn val="ctr"/>
        <c:lblOffset val="100"/>
        <c:noMultiLvlLbl val="0"/>
      </c:catAx>
      <c:valAx>
        <c:axId val="345683416"/>
        <c:scaling>
          <c:orientation val="minMax"/>
        </c:scaling>
        <c:delete val="1"/>
        <c:axPos val="t"/>
        <c:numFmt formatCode="0%" sourceLinked="1"/>
        <c:majorTickMark val="out"/>
        <c:minorTickMark val="none"/>
        <c:tickLblPos val="none"/>
        <c:crossAx val="34568733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rgbClr val="000000"/>
          </a:solidFill>
          <a:latin typeface="Hevetica"/>
          <a:ea typeface="Calibri"/>
          <a:cs typeface="Calibri"/>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25"/>
          <c:y val="6.8532973599500335E-2"/>
          <c:w val="0.72404395619267381"/>
          <c:h val="0.88878785763188239"/>
        </c:manualLayout>
      </c:layout>
      <c:barChart>
        <c:barDir val="bar"/>
        <c:grouping val="stacked"/>
        <c:varyColors val="0"/>
        <c:ser>
          <c:idx val="0"/>
          <c:order val="0"/>
          <c:tx>
            <c:strRef>
              <c:f>'[Vyhodnoceni_Zoot - Fashion report - 3. vlna 2015_12082015-BEZ OPENU.xlsx]M4_z celku'!$B$40</c:f>
              <c:strCache>
                <c:ptCount val="1"/>
                <c:pt idx="0">
                  <c:v>Celkem</c:v>
                </c:pt>
              </c:strCache>
            </c:strRef>
          </c:tx>
          <c:spPr>
            <a:solidFill>
              <a:srgbClr val="002F5E"/>
            </a:solidFill>
            <a:ln w="25400">
              <a:noFill/>
            </a:ln>
          </c:spPr>
          <c:invertIfNegative val="0"/>
          <c:dLbls>
            <c:dLbl>
              <c:idx val="0"/>
              <c:layout>
                <c:manualLayout>
                  <c:x val="2.4266714854233998E-2"/>
                  <c:y val="2.1407601154126594E-7"/>
                </c:manualLayout>
              </c:layout>
              <c:dLblPos val="ctr"/>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2.1764466768601297E-2"/>
                  <c:y val="0"/>
                </c:manualLayout>
              </c:layout>
              <c:dLblPos val="ctr"/>
              <c:showLegendKey val="0"/>
              <c:showVal val="1"/>
              <c:showCatName val="0"/>
              <c:showSerName val="0"/>
              <c:showPercent val="0"/>
              <c:showBubbleSize val="0"/>
              <c:separator>
</c:separator>
              <c:extLst>
                <c:ext xmlns:c15="http://schemas.microsoft.com/office/drawing/2012/chart" uri="{CE6537A1-D6FC-4f65-9D91-7224C49458BB}"/>
              </c:extLst>
            </c:dLbl>
            <c:dLbl>
              <c:idx val="5"/>
              <c:dLblPos val="inBase"/>
              <c:showLegendKey val="0"/>
              <c:showVal val="1"/>
              <c:showCatName val="0"/>
              <c:showSerName val="0"/>
              <c:showPercent val="0"/>
              <c:showBubbleSize val="0"/>
              <c:extLst>
                <c:ext xmlns:c15="http://schemas.microsoft.com/office/drawing/2012/chart" uri="{CE6537A1-D6FC-4f65-9D91-7224C49458BB}"/>
              </c:extLst>
            </c:dLbl>
            <c:dLbl>
              <c:idx val="6"/>
              <c:dLblPos val="inBase"/>
              <c:showLegendKey val="0"/>
              <c:showVal val="1"/>
              <c:showCatName val="0"/>
              <c:showSerName val="0"/>
              <c:showPercent val="0"/>
              <c:showBubbleSize val="0"/>
              <c:extLst>
                <c:ext xmlns:c15="http://schemas.microsoft.com/office/drawing/2012/chart" uri="{CE6537A1-D6FC-4f65-9D91-7224C49458BB}"/>
              </c:extLst>
            </c:dLbl>
            <c:dLbl>
              <c:idx val="7"/>
              <c:dLblPos val="inBase"/>
              <c:showLegendKey val="0"/>
              <c:showVal val="1"/>
              <c:showCatName val="0"/>
              <c:showSerName val="0"/>
              <c:showPercent val="0"/>
              <c:showBubbleSize val="0"/>
              <c:extLst>
                <c:ext xmlns:c15="http://schemas.microsoft.com/office/drawing/2012/chart" uri="{CE6537A1-D6FC-4f65-9D91-7224C49458BB}"/>
              </c:extLst>
            </c:dLbl>
            <c:dLbl>
              <c:idx val="8"/>
              <c:dLblPos val="inBase"/>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dLbl>
              <c:idx val="12"/>
              <c:layout>
                <c:manualLayout>
                  <c:x val="2.5016294828921249E-2"/>
                  <c:y val="2.1407601154126594E-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ysClr val="windowText" lastClr="000000"/>
                    </a:solidFil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celku'!$C$40:$O$40</c:f>
              <c:numCache>
                <c:formatCode>0%</c:formatCode>
                <c:ptCount val="13"/>
                <c:pt idx="0">
                  <c:v>0.23180348664734743</c:v>
                </c:pt>
                <c:pt idx="1">
                  <c:v>0.15355103035414219</c:v>
                </c:pt>
                <c:pt idx="2">
                  <c:v>0.12690498409124898</c:v>
                </c:pt>
                <c:pt idx="3">
                  <c:v>0.12526606726815814</c:v>
                </c:pt>
                <c:pt idx="4">
                  <c:v>0.12216360883405479</c:v>
                </c:pt>
                <c:pt idx="5">
                  <c:v>0.11228261566454617</c:v>
                </c:pt>
                <c:pt idx="6">
                  <c:v>0.10326858316014639</c:v>
                </c:pt>
                <c:pt idx="7">
                  <c:v>9.2269614799641159E-2</c:v>
                </c:pt>
                <c:pt idx="8">
                  <c:v>8.0821016710532628E-2</c:v>
                </c:pt>
                <c:pt idx="9">
                  <c:v>7.374747944735581E-2</c:v>
                </c:pt>
                <c:pt idx="10">
                  <c:v>6.7642060729782613E-2</c:v>
                </c:pt>
                <c:pt idx="11">
                  <c:v>4.3509417677188106E-2</c:v>
                </c:pt>
                <c:pt idx="12">
                  <c:v>0.24862419943870773</c:v>
                </c:pt>
              </c:numCache>
            </c:numRef>
          </c:val>
        </c:ser>
        <c:ser>
          <c:idx val="1"/>
          <c:order val="1"/>
          <c:tx>
            <c:strRef>
              <c:f>'[Vyhodnoceni_Zoot - Fashion report - 3. vlna 2015_12082015-BEZ OPENU.xlsx]M4_z celku'!$B$41</c:f>
              <c:strCache>
                <c:ptCount val="1"/>
                <c:pt idx="0">
                  <c:v>120%</c:v>
                </c:pt>
              </c:strCache>
            </c:strRef>
          </c:tx>
          <c:spPr>
            <a:noFill/>
            <a:ln w="25400">
              <a:noFill/>
            </a:ln>
          </c:spPr>
          <c:invertIfNegative val="0"/>
          <c:dLbls>
            <c:delete val="1"/>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celku'!$C$41:$O$41</c:f>
              <c:numCache>
                <c:formatCode>0%</c:formatCode>
                <c:ptCount val="13"/>
                <c:pt idx="0">
                  <c:v>0.96819651335265255</c:v>
                </c:pt>
                <c:pt idx="1">
                  <c:v>1.0464489696458577</c:v>
                </c:pt>
                <c:pt idx="2">
                  <c:v>1.0730950159087509</c:v>
                </c:pt>
                <c:pt idx="3">
                  <c:v>1.0747339327318417</c:v>
                </c:pt>
                <c:pt idx="4">
                  <c:v>1.0778363911659452</c:v>
                </c:pt>
                <c:pt idx="5">
                  <c:v>1.0877173843354537</c:v>
                </c:pt>
                <c:pt idx="6">
                  <c:v>1.0967314168398536</c:v>
                </c:pt>
                <c:pt idx="7">
                  <c:v>1.1077303852003588</c:v>
                </c:pt>
                <c:pt idx="8">
                  <c:v>1.1191789832894674</c:v>
                </c:pt>
                <c:pt idx="9">
                  <c:v>1.1262525205526441</c:v>
                </c:pt>
                <c:pt idx="10">
                  <c:v>1.1323579392702174</c:v>
                </c:pt>
                <c:pt idx="11">
                  <c:v>1.1564905823228118</c:v>
                </c:pt>
                <c:pt idx="12">
                  <c:v>0.95137580056129223</c:v>
                </c:pt>
              </c:numCache>
            </c:numRef>
          </c:val>
        </c:ser>
        <c:ser>
          <c:idx val="2"/>
          <c:order val="2"/>
          <c:tx>
            <c:strRef>
              <c:f>'[Vyhodnoceni_Zoot - Fashion report - 3. vlna 2015_12082015-BEZ OPENU.xlsx]M4_z celku'!$B$42</c:f>
              <c:strCache>
                <c:ptCount val="1"/>
                <c:pt idx="0">
                  <c:v>Ženy</c:v>
                </c:pt>
              </c:strCache>
            </c:strRef>
          </c:tx>
          <c:spPr>
            <a:solidFill>
              <a:srgbClr val="7391AD"/>
            </a:solidFill>
            <a:ln w="25400">
              <a:noFill/>
            </a:ln>
          </c:spPr>
          <c:invertIfNegative val="0"/>
          <c:dLbls>
            <c:dLbl>
              <c:idx val="25"/>
              <c:spPr>
                <a:noFill/>
              </c:spPr>
              <c:txPr>
                <a:bodyPr/>
                <a:lstStyle/>
                <a:p>
                  <a:pPr>
                    <a:defRPr/>
                  </a:pPr>
                  <a:endParaRPr lang="cs-CZ"/>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celku'!$C$42:$O$42</c:f>
              <c:numCache>
                <c:formatCode>0%</c:formatCode>
                <c:ptCount val="13"/>
                <c:pt idx="0">
                  <c:v>0.29316152934807471</c:v>
                </c:pt>
                <c:pt idx="1">
                  <c:v>0.16637818496604426</c:v>
                </c:pt>
                <c:pt idx="2">
                  <c:v>0.14902547886008702</c:v>
                </c:pt>
                <c:pt idx="3">
                  <c:v>0.14380409031886662</c:v>
                </c:pt>
                <c:pt idx="4">
                  <c:v>0.1836341010115744</c:v>
                </c:pt>
                <c:pt idx="5">
                  <c:v>0.18824223259222397</c:v>
                </c:pt>
                <c:pt idx="6">
                  <c:v>0.13474965041401138</c:v>
                </c:pt>
                <c:pt idx="7">
                  <c:v>0.11675570744439073</c:v>
                </c:pt>
                <c:pt idx="8">
                  <c:v>0.10251163586272521</c:v>
                </c:pt>
                <c:pt idx="9">
                  <c:v>9.8996934583464077E-2</c:v>
                </c:pt>
                <c:pt idx="10">
                  <c:v>9.8281591133952281E-2</c:v>
                </c:pt>
                <c:pt idx="11">
                  <c:v>5.0891341164233113E-2</c:v>
                </c:pt>
                <c:pt idx="12">
                  <c:v>0.23875548690458051</c:v>
                </c:pt>
              </c:numCache>
            </c:numRef>
          </c:val>
        </c:ser>
        <c:ser>
          <c:idx val="3"/>
          <c:order val="3"/>
          <c:tx>
            <c:strRef>
              <c:f>'[Vyhodnoceni_Zoot - Fashion report - 3. vlna 2015_12082015-BEZ OPENU.xlsx]M4_z celku'!$B$43</c:f>
              <c:strCache>
                <c:ptCount val="1"/>
                <c:pt idx="0">
                  <c:v>240%</c:v>
                </c:pt>
              </c:strCache>
            </c:strRef>
          </c:tx>
          <c:spPr>
            <a:noFill/>
            <a:ln w="25400">
              <a:noFill/>
            </a:ln>
          </c:spPr>
          <c:invertIfNegative val="0"/>
          <c:dLbls>
            <c:delete val="1"/>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celku'!$C$43:$O$43</c:f>
              <c:numCache>
                <c:formatCode>0%</c:formatCode>
                <c:ptCount val="13"/>
                <c:pt idx="0">
                  <c:v>0.90683847065192524</c:v>
                </c:pt>
                <c:pt idx="1">
                  <c:v>1.033621815033956</c:v>
                </c:pt>
                <c:pt idx="2">
                  <c:v>1.0509745211399129</c:v>
                </c:pt>
                <c:pt idx="3">
                  <c:v>1.0561959096811335</c:v>
                </c:pt>
                <c:pt idx="4">
                  <c:v>1.0163658989884254</c:v>
                </c:pt>
                <c:pt idx="5">
                  <c:v>1.011757767407776</c:v>
                </c:pt>
                <c:pt idx="6">
                  <c:v>1.0652503495859886</c:v>
                </c:pt>
                <c:pt idx="7">
                  <c:v>1.0832442925556092</c:v>
                </c:pt>
                <c:pt idx="8">
                  <c:v>1.0974883641372748</c:v>
                </c:pt>
                <c:pt idx="9">
                  <c:v>1.1010030654165359</c:v>
                </c:pt>
                <c:pt idx="10">
                  <c:v>1.1017184088660477</c:v>
                </c:pt>
                <c:pt idx="11">
                  <c:v>1.1491086588357668</c:v>
                </c:pt>
                <c:pt idx="12">
                  <c:v>0.96124451309541947</c:v>
                </c:pt>
              </c:numCache>
            </c:numRef>
          </c:val>
        </c:ser>
        <c:ser>
          <c:idx val="4"/>
          <c:order val="4"/>
          <c:tx>
            <c:strRef>
              <c:f>'[Vyhodnoceni_Zoot - Fashion report - 3. vlna 2015_12082015-BEZ OPENU.xlsx]M4_z celku'!$B$44</c:f>
              <c:strCache>
                <c:ptCount val="1"/>
                <c:pt idx="0">
                  <c:v>Muži</c:v>
                </c:pt>
              </c:strCache>
            </c:strRef>
          </c:tx>
          <c:spPr>
            <a:solidFill>
              <a:srgbClr val="7391AD"/>
            </a:solidFill>
            <a:ln w="12700">
              <a:noFill/>
              <a:prstDash val="solid"/>
            </a:ln>
          </c:spPr>
          <c:invertIfNegative val="0"/>
          <c:dLbls>
            <c:spPr>
              <a:noFill/>
              <a:ln w="25400">
                <a:noFill/>
              </a:ln>
            </c:spPr>
            <c:txPr>
              <a:bodyPr/>
              <a:lstStyle/>
              <a:p>
                <a:pPr algn="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celku'!$C$44:$O$44</c:f>
              <c:numCache>
                <c:formatCode>0%</c:formatCode>
                <c:ptCount val="13"/>
                <c:pt idx="0">
                  <c:v>0.17027052152324434</c:v>
                </c:pt>
                <c:pt idx="1">
                  <c:v>0.14068730748042846</c:v>
                </c:pt>
                <c:pt idx="2">
                  <c:v>0.10472142716493454</c:v>
                </c:pt>
                <c:pt idx="3">
                  <c:v>0.10667519514055765</c:v>
                </c:pt>
                <c:pt idx="4">
                  <c:v>6.0517873656848381E-2</c:v>
                </c:pt>
                <c:pt idx="5">
                  <c:v>3.6106449451936161E-2</c:v>
                </c:pt>
                <c:pt idx="6">
                  <c:v>7.169776818402504E-2</c:v>
                </c:pt>
                <c:pt idx="7">
                  <c:v>6.7713716038596272E-2</c:v>
                </c:pt>
                <c:pt idx="8">
                  <c:v>5.9068560910695969E-2</c:v>
                </c:pt>
                <c:pt idx="9">
                  <c:v>4.8426041964892974E-2</c:v>
                </c:pt>
                <c:pt idx="10">
                  <c:v>3.6915181696590818E-2</c:v>
                </c:pt>
                <c:pt idx="11">
                  <c:v>3.6106449451936161E-2</c:v>
                </c:pt>
                <c:pt idx="12">
                  <c:v>0.25852104616740962</c:v>
                </c:pt>
              </c:numCache>
            </c:numRef>
          </c:val>
        </c:ser>
        <c:ser>
          <c:idx val="5"/>
          <c:order val="5"/>
          <c:tx>
            <c:strRef>
              <c:f>'[Vyhodnoceni_Zoot - Fashion report - 3. vlna 2015_12082015-BEZ OPENU.xlsx]M4_z celku'!$B$45</c:f>
              <c:strCache>
                <c:ptCount val="1"/>
                <c:pt idx="0">
                  <c:v>360%</c:v>
                </c:pt>
              </c:strCache>
            </c:strRef>
          </c:tx>
          <c:spPr>
            <a:noFill/>
          </c:spPr>
          <c:invertIfNegative val="0"/>
          <c:dLbls>
            <c:delete val="1"/>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celku'!$C$45:$O$45</c:f>
              <c:numCache>
                <c:formatCode>0%</c:formatCode>
                <c:ptCount val="13"/>
                <c:pt idx="0">
                  <c:v>1.0297294784767552</c:v>
                </c:pt>
                <c:pt idx="1">
                  <c:v>1.0593126925195713</c:v>
                </c:pt>
                <c:pt idx="2">
                  <c:v>1.0952785728350651</c:v>
                </c:pt>
                <c:pt idx="3">
                  <c:v>1.0933248048594422</c:v>
                </c:pt>
                <c:pt idx="4">
                  <c:v>1.1394821263431512</c:v>
                </c:pt>
                <c:pt idx="5">
                  <c:v>1.1638935505480634</c:v>
                </c:pt>
                <c:pt idx="6">
                  <c:v>1.1283022318159746</c:v>
                </c:pt>
                <c:pt idx="7">
                  <c:v>1.1322862839614034</c:v>
                </c:pt>
                <c:pt idx="8">
                  <c:v>1.1409314390893037</c:v>
                </c:pt>
                <c:pt idx="9">
                  <c:v>1.1515739580351068</c:v>
                </c:pt>
                <c:pt idx="10">
                  <c:v>1.163084818303409</c:v>
                </c:pt>
                <c:pt idx="11">
                  <c:v>1.1638935505480634</c:v>
                </c:pt>
                <c:pt idx="12">
                  <c:v>0.94147895383259028</c:v>
                </c:pt>
              </c:numCache>
            </c:numRef>
          </c:val>
        </c:ser>
        <c:ser>
          <c:idx val="6"/>
          <c:order val="6"/>
          <c:tx>
            <c:strRef>
              <c:f>'[Vyhodnoceni_Zoot - Fashion report - 3. vlna 2015_12082015-BEZ OPENU.xlsx]M4_z celku'!$B$46</c:f>
              <c:strCache>
                <c:ptCount val="1"/>
                <c:pt idx="0">
                  <c:v>Praha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celku'!$C$46:$O$46</c:f>
              <c:numCache>
                <c:formatCode>0%</c:formatCode>
                <c:ptCount val="13"/>
                <c:pt idx="0">
                  <c:v>0.25396722694500939</c:v>
                </c:pt>
                <c:pt idx="1">
                  <c:v>0.16183494131277462</c:v>
                </c:pt>
                <c:pt idx="2">
                  <c:v>0.14897659646078437</c:v>
                </c:pt>
                <c:pt idx="3">
                  <c:v>8.6210134587423284E-2</c:v>
                </c:pt>
                <c:pt idx="4">
                  <c:v>9.7415466845031218E-2</c:v>
                </c:pt>
                <c:pt idx="5">
                  <c:v>0.10017654717026367</c:v>
                </c:pt>
                <c:pt idx="6">
                  <c:v>0.14586186334929921</c:v>
                </c:pt>
                <c:pt idx="7">
                  <c:v>0.11384429569346934</c:v>
                </c:pt>
                <c:pt idx="8">
                  <c:v>9.8317979975426836E-2</c:v>
                </c:pt>
                <c:pt idx="9">
                  <c:v>8.0707880830649822E-2</c:v>
                </c:pt>
                <c:pt idx="10">
                  <c:v>6.5101246172298982E-2</c:v>
                </c:pt>
                <c:pt idx="11">
                  <c:v>4.1746730296355852E-2</c:v>
                </c:pt>
                <c:pt idx="12">
                  <c:v>0.26349645728070237</c:v>
                </c:pt>
              </c:numCache>
            </c:numRef>
          </c:val>
        </c:ser>
        <c:ser>
          <c:idx val="7"/>
          <c:order val="7"/>
          <c:tx>
            <c:strRef>
              <c:f>'[Vyhodnoceni_Zoot - Fashion report - 3. vlna 2015_12082015-BEZ OPENU.xlsx]M4_z celku'!$B$47</c:f>
              <c:strCache>
                <c:ptCount val="1"/>
                <c:pt idx="0">
                  <c:v>480%</c:v>
                </c:pt>
              </c:strCache>
            </c:strRef>
          </c:tx>
          <c:spPr>
            <a:noFill/>
          </c:spPr>
          <c:invertIfNegative val="0"/>
          <c:dLbls>
            <c:delete val="1"/>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celku'!$C$47:$O$47</c:f>
              <c:numCache>
                <c:formatCode>0%</c:formatCode>
                <c:ptCount val="13"/>
                <c:pt idx="0">
                  <c:v>0.94603277305499089</c:v>
                </c:pt>
                <c:pt idx="1">
                  <c:v>1.0381650586872255</c:v>
                </c:pt>
                <c:pt idx="2">
                  <c:v>1.0510234035392156</c:v>
                </c:pt>
                <c:pt idx="3">
                  <c:v>1.1137898654125769</c:v>
                </c:pt>
                <c:pt idx="4">
                  <c:v>1.1025845331549688</c:v>
                </c:pt>
                <c:pt idx="5">
                  <c:v>1.0998234528297366</c:v>
                </c:pt>
                <c:pt idx="6">
                  <c:v>1.054138136650701</c:v>
                </c:pt>
                <c:pt idx="7">
                  <c:v>1.0861557043065306</c:v>
                </c:pt>
                <c:pt idx="8">
                  <c:v>1.1016820200245734</c:v>
                </c:pt>
                <c:pt idx="9">
                  <c:v>1.1192921191693506</c:v>
                </c:pt>
                <c:pt idx="10">
                  <c:v>1.1348987538277013</c:v>
                </c:pt>
                <c:pt idx="11">
                  <c:v>1.1582532697036445</c:v>
                </c:pt>
                <c:pt idx="12">
                  <c:v>0.93650354271929803</c:v>
                </c:pt>
              </c:numCache>
            </c:numRef>
          </c:val>
        </c:ser>
        <c:ser>
          <c:idx val="8"/>
          <c:order val="8"/>
          <c:tx>
            <c:strRef>
              <c:f>'[Vyhodnoceni_Zoot - Fashion report - 3. vlna 2015_12082015-BEZ OPENU.xlsx]M4_z celku'!$B$48</c:f>
              <c:strCache>
                <c:ptCount val="1"/>
                <c:pt idx="0">
                  <c:v>Brno</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celku'!$C$48:$O$48</c:f>
              <c:numCache>
                <c:formatCode>0%</c:formatCode>
                <c:ptCount val="13"/>
                <c:pt idx="0">
                  <c:v>0.23795917883656692</c:v>
                </c:pt>
                <c:pt idx="1">
                  <c:v>0.17348112013483261</c:v>
                </c:pt>
                <c:pt idx="2">
                  <c:v>8.663390384982167E-2</c:v>
                </c:pt>
                <c:pt idx="3">
                  <c:v>0.26906629342343052</c:v>
                </c:pt>
                <c:pt idx="4">
                  <c:v>0.20444925213372195</c:v>
                </c:pt>
                <c:pt idx="5">
                  <c:v>0.14886015599680499</c:v>
                </c:pt>
                <c:pt idx="6">
                  <c:v>2.5593487685968898E-2</c:v>
                </c:pt>
                <c:pt idx="7">
                  <c:v>5.4475362572104162E-2</c:v>
                </c:pt>
                <c:pt idx="8">
                  <c:v>5.1323221886003328E-2</c:v>
                </c:pt>
                <c:pt idx="9">
                  <c:v>7.8252493081009039E-2</c:v>
                </c:pt>
                <c:pt idx="10">
                  <c:v>8.8437850118436218E-2</c:v>
                </c:pt>
                <c:pt idx="11">
                  <c:v>1.6911996268261387E-2</c:v>
                </c:pt>
                <c:pt idx="12">
                  <c:v>0.24059605098436956</c:v>
                </c:pt>
              </c:numCache>
            </c:numRef>
          </c:val>
        </c:ser>
        <c:ser>
          <c:idx val="9"/>
          <c:order val="9"/>
          <c:tx>
            <c:strRef>
              <c:f>'[Vyhodnoceni_Zoot - Fashion report - 3. vlna 2015_12082015-BEZ OPENU.xlsx]M4_z celku'!$B$49</c:f>
              <c:strCache>
                <c:ptCount val="1"/>
                <c:pt idx="0">
                  <c:v>600%</c:v>
                </c:pt>
              </c:strCache>
            </c:strRef>
          </c:tx>
          <c:spPr>
            <a:noFill/>
          </c:spPr>
          <c:invertIfNegative val="0"/>
          <c:dLbls>
            <c:delete val="1"/>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celku'!$C$49:$O$49</c:f>
              <c:numCache>
                <c:formatCode>0%</c:formatCode>
                <c:ptCount val="13"/>
                <c:pt idx="0">
                  <c:v>0.96204082116343326</c:v>
                </c:pt>
                <c:pt idx="1">
                  <c:v>1.0265188798651677</c:v>
                </c:pt>
                <c:pt idx="2">
                  <c:v>1.1133660961501786</c:v>
                </c:pt>
                <c:pt idx="3">
                  <c:v>0.93093370657656926</c:v>
                </c:pt>
                <c:pt idx="4">
                  <c:v>0.99555074786627795</c:v>
                </c:pt>
                <c:pt idx="5">
                  <c:v>1.0511398440031954</c:v>
                </c:pt>
                <c:pt idx="6">
                  <c:v>1.1744065123140315</c:v>
                </c:pt>
                <c:pt idx="7">
                  <c:v>1.1455246374278962</c:v>
                </c:pt>
                <c:pt idx="8">
                  <c:v>1.1486767781139973</c:v>
                </c:pt>
                <c:pt idx="9">
                  <c:v>1.1217475069189913</c:v>
                </c:pt>
                <c:pt idx="10">
                  <c:v>1.1115621498815642</c:v>
                </c:pt>
                <c:pt idx="11">
                  <c:v>1.1830880037317391</c:v>
                </c:pt>
                <c:pt idx="12">
                  <c:v>0.95940394901563053</c:v>
                </c:pt>
              </c:numCache>
            </c:numRef>
          </c:val>
        </c:ser>
        <c:ser>
          <c:idx val="10"/>
          <c:order val="10"/>
          <c:tx>
            <c:strRef>
              <c:f>'[Vyhodnoceni_Zoot - Fashion report - 3. vlna 2015_12082015-BEZ OPENU.xlsx]M4_z celku'!$B$50</c:f>
              <c:strCache>
                <c:ptCount val="1"/>
                <c:pt idx="0">
                  <c:v>Ostrava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celku'!$C$50:$O$50</c:f>
              <c:numCache>
                <c:formatCode>0%</c:formatCode>
                <c:ptCount val="13"/>
                <c:pt idx="0">
                  <c:v>0.1775569265041666</c:v>
                </c:pt>
                <c:pt idx="1">
                  <c:v>0.15618190436768356</c:v>
                </c:pt>
                <c:pt idx="2">
                  <c:v>0.12733202924937392</c:v>
                </c:pt>
                <c:pt idx="3">
                  <c:v>0.112282134442261</c:v>
                </c:pt>
                <c:pt idx="4">
                  <c:v>0.14133585470496673</c:v>
                </c:pt>
                <c:pt idx="5">
                  <c:v>0.14174843494287923</c:v>
                </c:pt>
                <c:pt idx="6">
                  <c:v>9.5368423177713796E-2</c:v>
                </c:pt>
                <c:pt idx="7">
                  <c:v>7.1496095470188897E-2</c:v>
                </c:pt>
                <c:pt idx="8">
                  <c:v>9.7848665017456649E-2</c:v>
                </c:pt>
                <c:pt idx="9">
                  <c:v>5.4582384205641696E-2</c:v>
                </c:pt>
                <c:pt idx="10">
                  <c:v>6.5586639830687007E-2</c:v>
                </c:pt>
                <c:pt idx="11">
                  <c:v>7.056418724147176E-2</c:v>
                </c:pt>
                <c:pt idx="12">
                  <c:v>0.21341292161604483</c:v>
                </c:pt>
              </c:numCache>
            </c:numRef>
          </c:val>
        </c:ser>
        <c:ser>
          <c:idx val="11"/>
          <c:order val="11"/>
          <c:tx>
            <c:strRef>
              <c:f>'[Vyhodnoceni_Zoot - Fashion report - 3. vlna 2015_12082015-BEZ OPENU.xlsx]M4_z celku'!$B$51</c:f>
              <c:strCache>
                <c:ptCount val="1"/>
                <c:pt idx="0">
                  <c:v>720%</c:v>
                </c:pt>
              </c:strCache>
            </c:strRef>
          </c:tx>
          <c:spPr>
            <a:noFill/>
          </c:spPr>
          <c:invertIfNegative val="0"/>
          <c:dLbls>
            <c:delete val="1"/>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celku'!$C$51:$O$51</c:f>
              <c:numCache>
                <c:formatCode>0%</c:formatCode>
                <c:ptCount val="13"/>
                <c:pt idx="0">
                  <c:v>1.0224430734958334</c:v>
                </c:pt>
                <c:pt idx="1">
                  <c:v>1.0438180956323162</c:v>
                </c:pt>
                <c:pt idx="2">
                  <c:v>1.0726679707506266</c:v>
                </c:pt>
                <c:pt idx="3">
                  <c:v>1.0877178655577389</c:v>
                </c:pt>
                <c:pt idx="4">
                  <c:v>1.0586641452950332</c:v>
                </c:pt>
                <c:pt idx="5">
                  <c:v>1.0582515650571214</c:v>
                </c:pt>
                <c:pt idx="6">
                  <c:v>1.1046315768222863</c:v>
                </c:pt>
                <c:pt idx="7">
                  <c:v>1.1285039045298113</c:v>
                </c:pt>
                <c:pt idx="8">
                  <c:v>1.1021513349825431</c:v>
                </c:pt>
                <c:pt idx="9">
                  <c:v>1.1454176157943587</c:v>
                </c:pt>
                <c:pt idx="10">
                  <c:v>1.1344133601693134</c:v>
                </c:pt>
                <c:pt idx="11">
                  <c:v>1.129435812758528</c:v>
                </c:pt>
                <c:pt idx="12">
                  <c:v>0.98658707838395543</c:v>
                </c:pt>
              </c:numCache>
            </c:numRef>
          </c:val>
        </c:ser>
        <c:ser>
          <c:idx val="12"/>
          <c:order val="12"/>
          <c:tx>
            <c:strRef>
              <c:f>'[Vyhodnoceni_Zoot - Fashion report - 3. vlna 2015_12082015-BEZ OPENU.xlsx]M4_z celku'!$B$52</c:f>
              <c:strCache>
                <c:ptCount val="1"/>
                <c:pt idx="0">
                  <c:v>Plzeň</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'[Vyhodnoceni_Zoot - Fashion report - 3. vlna 2015_12082015-BEZ OPENU.xlsx]M4_z celku'!$C$39:$O$39</c:f>
              <c:strCache>
                <c:ptCount val="13"/>
                <c:pt idx="0">
                  <c:v>Prague Fashion Weekend (oficiálně Mercedes-Benz Prague Fashion Week)</c:v>
                </c:pt>
                <c:pt idx="1">
                  <c:v>Prague Fashion Night</c:v>
                </c:pt>
                <c:pt idx="2">
                  <c:v>Prague Fashion Market</c:v>
                </c:pt>
                <c:pt idx="3">
                  <c:v>STYL a KABO</c:v>
                </c:pt>
                <c:pt idx="4">
                  <c:v>Dny Marianne</c:v>
                </c:pt>
                <c:pt idx="5">
                  <c:v>Jarmark OnaDnes.cz</c:v>
                </c:pt>
                <c:pt idx="6">
                  <c:v>Holešovice Fashion Market</c:v>
                </c:pt>
                <c:pt idx="7">
                  <c:v>Designblok</c:v>
                </c:pt>
                <c:pt idx="8">
                  <c:v>Unique Fashion Week</c:v>
                </c:pt>
                <c:pt idx="9">
                  <c:v>Dyzajn market</c:v>
                </c:pt>
                <c:pt idx="10">
                  <c:v>Grace'n'Glamour</c:v>
                </c:pt>
                <c:pt idx="11">
                  <c:v>designSUPERMARKET</c:v>
                </c:pt>
                <c:pt idx="12">
                  <c:v>Žádný z uvedených</c:v>
                </c:pt>
              </c:strCache>
            </c:strRef>
          </c:cat>
          <c:val>
            <c:numRef>
              <c:f>'[Vyhodnoceni_Zoot - Fashion report - 3. vlna 2015_12082015-BEZ OPENU.xlsx]M4_z celku'!$C$52:$O$52</c:f>
              <c:numCache>
                <c:formatCode>0%</c:formatCode>
                <c:ptCount val="13"/>
                <c:pt idx="0">
                  <c:v>0.17938427197625173</c:v>
                </c:pt>
                <c:pt idx="1">
                  <c:v>6.4106240444233173E-2</c:v>
                </c:pt>
                <c:pt idx="2">
                  <c:v>8.8555429358718685E-2</c:v>
                </c:pt>
                <c:pt idx="3">
                  <c:v>6.3469650955169293E-2</c:v>
                </c:pt>
                <c:pt idx="4">
                  <c:v>6.0406064039049363E-2</c:v>
                </c:pt>
                <c:pt idx="5">
                  <c:v>5.9794757325417239E-2</c:v>
                </c:pt>
                <c:pt idx="6">
                  <c:v>4.2109331732235494E-2</c:v>
                </c:pt>
                <c:pt idx="7">
                  <c:v>8.2982815805952764E-2</c:v>
                </c:pt>
                <c:pt idx="8">
                  <c:v>2.0749012509301688E-2</c:v>
                </c:pt>
                <c:pt idx="9">
                  <c:v>5.5201140288227174E-2</c:v>
                </c:pt>
                <c:pt idx="10">
                  <c:v>4.2109331732235494E-2</c:v>
                </c:pt>
                <c:pt idx="11">
                  <c:v>6.7169827360353124E-2</c:v>
                </c:pt>
                <c:pt idx="12">
                  <c:v>0.23645716060325345</c:v>
                </c:pt>
              </c:numCache>
            </c:numRef>
          </c:val>
        </c:ser>
        <c:dLbls>
          <c:dLblPos val="inBase"/>
          <c:showLegendKey val="0"/>
          <c:showVal val="1"/>
          <c:showCatName val="0"/>
          <c:showSerName val="0"/>
          <c:showPercent val="0"/>
          <c:showBubbleSize val="0"/>
        </c:dLbls>
        <c:gapWidth val="91"/>
        <c:overlap val="100"/>
        <c:axId val="345681456"/>
        <c:axId val="345683808"/>
      </c:barChart>
      <c:catAx>
        <c:axId val="345681456"/>
        <c:scaling>
          <c:orientation val="maxMin"/>
        </c:scaling>
        <c:delete val="0"/>
        <c:axPos val="l"/>
        <c:numFmt formatCode="General" sourceLinked="1"/>
        <c:majorTickMark val="out"/>
        <c:minorTickMark val="out"/>
        <c:tickLblPos val="nextTo"/>
        <c:spPr>
          <a:ln>
            <a:noFill/>
          </a:ln>
        </c:spPr>
        <c:txPr>
          <a:bodyPr rot="0" vert="horz"/>
          <a:lstStyle/>
          <a:p>
            <a:pPr>
              <a:defRPr sz="800"/>
            </a:pPr>
            <a:endParaRPr lang="cs-CZ"/>
          </a:p>
        </c:txPr>
        <c:crossAx val="345683808"/>
        <c:crosses val="autoZero"/>
        <c:auto val="1"/>
        <c:lblAlgn val="ctr"/>
        <c:lblOffset val="100"/>
        <c:noMultiLvlLbl val="0"/>
      </c:catAx>
      <c:valAx>
        <c:axId val="345683808"/>
        <c:scaling>
          <c:orientation val="minMax"/>
        </c:scaling>
        <c:delete val="1"/>
        <c:axPos val="t"/>
        <c:numFmt formatCode="0%" sourceLinked="1"/>
        <c:majorTickMark val="out"/>
        <c:minorTickMark val="none"/>
        <c:tickLblPos val="none"/>
        <c:crossAx val="34568145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rgbClr val="000000"/>
          </a:solidFill>
          <a:latin typeface="Hevetica"/>
          <a:ea typeface="Calibri"/>
          <a:cs typeface="Calibri"/>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2252652124314664E-2"/>
          <c:y val="5.4597020993049833E-2"/>
          <c:w val="0.78699355576171026"/>
          <c:h val="0.80671628276502638"/>
        </c:manualLayout>
      </c:layout>
      <c:barChart>
        <c:barDir val="col"/>
        <c:grouping val="percentStacked"/>
        <c:varyColors val="0"/>
        <c:ser>
          <c:idx val="2"/>
          <c:order val="0"/>
          <c:tx>
            <c:strRef>
              <c:f>'M5'!$C$24</c:f>
              <c:strCache>
                <c:ptCount val="1"/>
                <c:pt idx="0">
                  <c:v>Rozhodně ano</c:v>
                </c:pt>
              </c:strCache>
            </c:strRef>
          </c:tx>
          <c:spPr>
            <a:solidFill>
              <a:srgbClr val="F34E0D"/>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'M5'!$B$25:$B$31</c:f>
              <c:strCache>
                <c:ptCount val="7"/>
                <c:pt idx="0">
                  <c:v>Celkem</c:v>
                </c:pt>
                <c:pt idx="1">
                  <c:v>Ženy</c:v>
                </c:pt>
                <c:pt idx="2">
                  <c:v>Muži</c:v>
                </c:pt>
                <c:pt idx="3">
                  <c:v>Praha</c:v>
                </c:pt>
                <c:pt idx="4">
                  <c:v>Brno</c:v>
                </c:pt>
                <c:pt idx="5">
                  <c:v>Ostrava</c:v>
                </c:pt>
                <c:pt idx="6">
                  <c:v>Plzeň</c:v>
                </c:pt>
              </c:strCache>
            </c:strRef>
          </c:cat>
          <c:val>
            <c:numRef>
              <c:f>'M5'!$C$25:$C$31</c:f>
              <c:numCache>
                <c:formatCode>0</c:formatCode>
                <c:ptCount val="7"/>
                <c:pt idx="0">
                  <c:v>12.817917026541814</c:v>
                </c:pt>
                <c:pt idx="1">
                  <c:v>15.851850211792017</c:v>
                </c:pt>
                <c:pt idx="2">
                  <c:v>9.7753345604188056</c:v>
                </c:pt>
                <c:pt idx="3">
                  <c:v>14.225120045946083</c:v>
                </c:pt>
                <c:pt idx="4">
                  <c:v>5.176179754470752</c:v>
                </c:pt>
                <c:pt idx="5">
                  <c:v>19.695087960845672</c:v>
                </c:pt>
                <c:pt idx="6">
                  <c:v>10.560426546283654</c:v>
                </c:pt>
              </c:numCache>
            </c:numRef>
          </c:val>
        </c:ser>
        <c:ser>
          <c:idx val="3"/>
          <c:order val="1"/>
          <c:tx>
            <c:strRef>
              <c:f>'M5'!$D$24</c:f>
              <c:strCache>
                <c:ptCount val="1"/>
                <c:pt idx="0">
                  <c:v>Spíše ano</c:v>
                </c:pt>
              </c:strCache>
            </c:strRef>
          </c:tx>
          <c:spPr>
            <a:solidFill>
              <a:srgbClr val="FFA102"/>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'M5'!$B$25:$B$31</c:f>
              <c:strCache>
                <c:ptCount val="7"/>
                <c:pt idx="0">
                  <c:v>Celkem</c:v>
                </c:pt>
                <c:pt idx="1">
                  <c:v>Ženy</c:v>
                </c:pt>
                <c:pt idx="2">
                  <c:v>Muži</c:v>
                </c:pt>
                <c:pt idx="3">
                  <c:v>Praha</c:v>
                </c:pt>
                <c:pt idx="4">
                  <c:v>Brno</c:v>
                </c:pt>
                <c:pt idx="5">
                  <c:v>Ostrava</c:v>
                </c:pt>
                <c:pt idx="6">
                  <c:v>Plzeň</c:v>
                </c:pt>
              </c:strCache>
            </c:strRef>
          </c:cat>
          <c:val>
            <c:numRef>
              <c:f>'M5'!$D$25:$D$31</c:f>
              <c:numCache>
                <c:formatCode>0</c:formatCode>
                <c:ptCount val="7"/>
                <c:pt idx="0">
                  <c:v>36.691081479095992</c:v>
                </c:pt>
                <c:pt idx="1">
                  <c:v>44.000090733898311</c:v>
                </c:pt>
                <c:pt idx="2">
                  <c:v>29.361235353444293</c:v>
                </c:pt>
                <c:pt idx="3">
                  <c:v>38.059106301546372</c:v>
                </c:pt>
                <c:pt idx="4">
                  <c:v>42.648682023938939</c:v>
                </c:pt>
                <c:pt idx="5">
                  <c:v>30.218874080815759</c:v>
                </c:pt>
                <c:pt idx="6">
                  <c:v>26.721726882620988</c:v>
                </c:pt>
              </c:numCache>
            </c:numRef>
          </c:val>
        </c:ser>
        <c:ser>
          <c:idx val="4"/>
          <c:order val="2"/>
          <c:tx>
            <c:strRef>
              <c:f>'M5'!$E$24</c:f>
              <c:strCache>
                <c:ptCount val="1"/>
                <c:pt idx="0">
                  <c:v>Nevím, nedokážu posoudit</c:v>
                </c:pt>
              </c:strCache>
            </c:strRef>
          </c:tx>
          <c:spPr>
            <a:solidFill>
              <a:srgbClr val="8B8278"/>
            </a:solidFill>
          </c:spPr>
          <c:invertIfNegative val="0"/>
          <c:dLbls>
            <c:numFmt formatCode="#,##0&quot;%&quot;" sourceLinked="0"/>
            <c:spPr>
              <a:noFill/>
              <a:ln>
                <a:noFill/>
              </a:ln>
              <a:effectLst/>
            </c:spPr>
            <c:txPr>
              <a:bodyPr/>
              <a:lstStyle/>
              <a:p>
                <a:pPr>
                  <a:defRPr sz="1200">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'M5'!$B$25:$B$31</c:f>
              <c:strCache>
                <c:ptCount val="7"/>
                <c:pt idx="0">
                  <c:v>Celkem</c:v>
                </c:pt>
                <c:pt idx="1">
                  <c:v>Ženy</c:v>
                </c:pt>
                <c:pt idx="2">
                  <c:v>Muži</c:v>
                </c:pt>
                <c:pt idx="3">
                  <c:v>Praha</c:v>
                </c:pt>
                <c:pt idx="4">
                  <c:v>Brno</c:v>
                </c:pt>
                <c:pt idx="5">
                  <c:v>Ostrava</c:v>
                </c:pt>
                <c:pt idx="6">
                  <c:v>Plzeň</c:v>
                </c:pt>
              </c:strCache>
            </c:strRef>
          </c:cat>
          <c:val>
            <c:numRef>
              <c:f>'M5'!$E$25:$E$31</c:f>
              <c:numCache>
                <c:formatCode>0</c:formatCode>
                <c:ptCount val="7"/>
                <c:pt idx="0">
                  <c:v>32.325089996688824</c:v>
                </c:pt>
                <c:pt idx="1">
                  <c:v>27.484469959916467</c:v>
                </c:pt>
                <c:pt idx="2">
                  <c:v>37.179509903049698</c:v>
                </c:pt>
                <c:pt idx="3">
                  <c:v>31.118744382009133</c:v>
                </c:pt>
                <c:pt idx="4">
                  <c:v>32.359279744081562</c:v>
                </c:pt>
                <c:pt idx="5">
                  <c:v>25.816682835885608</c:v>
                </c:pt>
                <c:pt idx="6">
                  <c:v>48.444046341606025</c:v>
                </c:pt>
              </c:numCache>
            </c:numRef>
          </c:val>
        </c:ser>
        <c:ser>
          <c:idx val="5"/>
          <c:order val="3"/>
          <c:tx>
            <c:strRef>
              <c:f>'M5'!$F$24</c:f>
              <c:strCache>
                <c:ptCount val="1"/>
                <c:pt idx="0">
                  <c:v>Spíše ne</c:v>
                </c:pt>
              </c:strCache>
            </c:strRef>
          </c:tx>
          <c:spPr>
            <a:solidFill>
              <a:srgbClr val="7391A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'M5'!$B$25:$B$31</c:f>
              <c:strCache>
                <c:ptCount val="7"/>
                <c:pt idx="0">
                  <c:v>Celkem</c:v>
                </c:pt>
                <c:pt idx="1">
                  <c:v>Ženy</c:v>
                </c:pt>
                <c:pt idx="2">
                  <c:v>Muži</c:v>
                </c:pt>
                <c:pt idx="3">
                  <c:v>Praha</c:v>
                </c:pt>
                <c:pt idx="4">
                  <c:v>Brno</c:v>
                </c:pt>
                <c:pt idx="5">
                  <c:v>Ostrava</c:v>
                </c:pt>
                <c:pt idx="6">
                  <c:v>Plzeň</c:v>
                </c:pt>
              </c:strCache>
            </c:strRef>
          </c:cat>
          <c:val>
            <c:numRef>
              <c:f>'M5'!$F$25:$F$31</c:f>
              <c:numCache>
                <c:formatCode>0</c:formatCode>
                <c:ptCount val="7"/>
                <c:pt idx="0">
                  <c:v>10.765474732741586</c:v>
                </c:pt>
                <c:pt idx="1">
                  <c:v>10.001625829900423</c:v>
                </c:pt>
                <c:pt idx="2">
                  <c:v>11.531501252326958</c:v>
                </c:pt>
                <c:pt idx="3">
                  <c:v>8.064636780942589</c:v>
                </c:pt>
                <c:pt idx="4">
                  <c:v>13.483364867459279</c:v>
                </c:pt>
                <c:pt idx="5">
                  <c:v>14.55105874647295</c:v>
                </c:pt>
                <c:pt idx="6">
                  <c:v>14.273800229489339</c:v>
                </c:pt>
              </c:numCache>
            </c:numRef>
          </c:val>
        </c:ser>
        <c:ser>
          <c:idx val="0"/>
          <c:order val="4"/>
          <c:tx>
            <c:strRef>
              <c:f>'M5'!$G$24</c:f>
              <c:strCache>
                <c:ptCount val="1"/>
                <c:pt idx="0">
                  <c:v>Rozhodně ne</c:v>
                </c:pt>
              </c:strCache>
            </c:strRef>
          </c:tx>
          <c:spPr>
            <a:solidFill>
              <a:srgbClr val="002F5E"/>
            </a:solidFill>
          </c:spPr>
          <c:invertIfNegative val="0"/>
          <c:dLbls>
            <c:numFmt formatCode="#,##0&quot;%&quot;" sourceLinked="0"/>
            <c:spPr>
              <a:noFill/>
              <a:ln>
                <a:noFill/>
              </a:ln>
              <a:effectLst/>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'M5'!$B$25:$B$31</c:f>
              <c:strCache>
                <c:ptCount val="7"/>
                <c:pt idx="0">
                  <c:v>Celkem</c:v>
                </c:pt>
                <c:pt idx="1">
                  <c:v>Ženy</c:v>
                </c:pt>
                <c:pt idx="2">
                  <c:v>Muži</c:v>
                </c:pt>
                <c:pt idx="3">
                  <c:v>Praha</c:v>
                </c:pt>
                <c:pt idx="4">
                  <c:v>Brno</c:v>
                </c:pt>
                <c:pt idx="5">
                  <c:v>Ostrava</c:v>
                </c:pt>
                <c:pt idx="6">
                  <c:v>Plzeň</c:v>
                </c:pt>
              </c:strCache>
            </c:strRef>
          </c:cat>
          <c:val>
            <c:numRef>
              <c:f>'M5'!$G$25:$G$31</c:f>
              <c:numCache>
                <c:formatCode>0</c:formatCode>
                <c:ptCount val="7"/>
                <c:pt idx="0">
                  <c:v>7.4004367649317739</c:v>
                </c:pt>
                <c:pt idx="1">
                  <c:v>2.661963264492786</c:v>
                </c:pt>
                <c:pt idx="2">
                  <c:v>12.152418930760248</c:v>
                </c:pt>
                <c:pt idx="3">
                  <c:v>8.5323924895558161</c:v>
                </c:pt>
                <c:pt idx="4">
                  <c:v>6.3324936100494513</c:v>
                </c:pt>
                <c:pt idx="5">
                  <c:v>9.7182963759800174</c:v>
                </c:pt>
                <c:pt idx="6">
                  <c:v>0</c:v>
                </c:pt>
              </c:numCache>
            </c:numRef>
          </c:val>
        </c:ser>
        <c:dLbls>
          <c:dLblPos val="ctr"/>
          <c:showLegendKey val="0"/>
          <c:showVal val="1"/>
          <c:showCatName val="0"/>
          <c:showSerName val="0"/>
          <c:showPercent val="0"/>
          <c:showBubbleSize val="0"/>
        </c:dLbls>
        <c:gapWidth val="150"/>
        <c:overlap val="100"/>
        <c:axId val="345684200"/>
        <c:axId val="345681848"/>
      </c:barChart>
      <c:catAx>
        <c:axId val="345684200"/>
        <c:scaling>
          <c:orientation val="minMax"/>
        </c:scaling>
        <c:delete val="0"/>
        <c:axPos val="b"/>
        <c:numFmt formatCode="General" sourceLinked="1"/>
        <c:majorTickMark val="out"/>
        <c:minorTickMark val="none"/>
        <c:tickLblPos val="low"/>
        <c:spPr>
          <a:ln>
            <a:noFill/>
          </a:ln>
        </c:spPr>
        <c:txPr>
          <a:bodyPr/>
          <a:lstStyle/>
          <a:p>
            <a:pPr>
              <a:defRPr sz="1100"/>
            </a:pPr>
            <a:endParaRPr lang="cs-CZ"/>
          </a:p>
        </c:txPr>
        <c:crossAx val="345681848"/>
        <c:crosses val="autoZero"/>
        <c:auto val="1"/>
        <c:lblAlgn val="ctr"/>
        <c:lblOffset val="100"/>
        <c:noMultiLvlLbl val="0"/>
      </c:catAx>
      <c:valAx>
        <c:axId val="345681848"/>
        <c:scaling>
          <c:orientation val="minMax"/>
        </c:scaling>
        <c:delete val="1"/>
        <c:axPos val="l"/>
        <c:numFmt formatCode="0%" sourceLinked="1"/>
        <c:majorTickMark val="out"/>
        <c:minorTickMark val="none"/>
        <c:tickLblPos val="nextTo"/>
        <c:crossAx val="345684200"/>
        <c:crosses val="autoZero"/>
        <c:crossBetween val="between"/>
      </c:valAx>
      <c:spPr>
        <a:noFill/>
        <a:ln>
          <a:noFill/>
        </a:ln>
      </c:spPr>
    </c:plotArea>
    <c:legend>
      <c:legendPos val="r"/>
      <c:layout>
        <c:manualLayout>
          <c:xMode val="edge"/>
          <c:yMode val="edge"/>
          <c:x val="0.79356431232874369"/>
          <c:y val="6.0443039823344882E-2"/>
          <c:w val="0.20643568767125625"/>
          <c:h val="0.83223476308876454"/>
        </c:manualLayout>
      </c:layout>
      <c:overlay val="0"/>
      <c:txPr>
        <a:bodyPr/>
        <a:lstStyle/>
        <a:p>
          <a:pPr>
            <a:defRPr sz="11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25"/>
          <c:y val="6.8532973599500335E-2"/>
          <c:w val="0.72404395619267381"/>
          <c:h val="0.88878785763188239"/>
        </c:manualLayout>
      </c:layout>
      <c:barChart>
        <c:barDir val="bar"/>
        <c:grouping val="stacked"/>
        <c:varyColors val="0"/>
        <c:ser>
          <c:idx val="0"/>
          <c:order val="0"/>
          <c:tx>
            <c:strRef>
              <c:f>'V1'!$B$40</c:f>
              <c:strCache>
                <c:ptCount val="1"/>
                <c:pt idx="0">
                  <c:v>Celkem</c:v>
                </c:pt>
              </c:strCache>
            </c:strRef>
          </c:tx>
          <c:spPr>
            <a:solidFill>
              <a:srgbClr val="002F5E"/>
            </a:solidFill>
            <a:ln w="25400">
              <a:noFill/>
            </a:ln>
          </c:spPr>
          <c:invertIfNegative val="0"/>
          <c:dLbls>
            <c:dLbl>
              <c:idx val="0"/>
              <c:spPr/>
              <c:txPr>
                <a:bodyPr/>
                <a:lstStyle/>
                <a:p>
                  <a:pPr>
                    <a:defRPr>
                      <a:solidFill>
                        <a:schemeClr val="bg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1"/>
              <c:layout>
                <c:manualLayout>
                  <c:x val="2.4487527214480293E-2"/>
                  <c:y val="0"/>
                </c:manualLayout>
              </c:layout>
              <c:spPr/>
              <c:txPr>
                <a:bodyPr/>
                <a:lstStyle/>
                <a:p>
                  <a:pPr>
                    <a:defRPr>
                      <a:solidFill>
                        <a:schemeClr val="tx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2.3528938212030844E-2"/>
                  <c:y val="0"/>
                </c:manualLayout>
              </c:layout>
              <c:spPr/>
              <c:txPr>
                <a:bodyPr/>
                <a:lstStyle/>
                <a:p>
                  <a:pPr>
                    <a:defRPr>
                      <a:solidFill>
                        <a:schemeClr val="tx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1279681393760234E-2"/>
                  <c:y val="0"/>
                </c:manualLayout>
              </c:layout>
              <c:spPr/>
              <c:txPr>
                <a:bodyPr/>
                <a:lstStyle/>
                <a:p>
                  <a:pPr>
                    <a:defRPr>
                      <a:solidFill>
                        <a:schemeClr val="tx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2.482836675234024E-2"/>
                  <c:y val="-2.7675833614631668E-3"/>
                </c:manualLayout>
              </c:layout>
              <c:spPr/>
              <c:txPr>
                <a:bodyPr/>
                <a:lstStyle/>
                <a:p>
                  <a:pPr>
                    <a:defRPr>
                      <a:solidFill>
                        <a:schemeClr val="tx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'V1'!$C$40:$J$40</c:f>
              <c:numCache>
                <c:formatCode>0%</c:formatCode>
                <c:ptCount val="8"/>
                <c:pt idx="0">
                  <c:v>0.23185888530407472</c:v>
                </c:pt>
                <c:pt idx="1">
                  <c:v>0.1442497249348742</c:v>
                </c:pt>
                <c:pt idx="2">
                  <c:v>9.0705137716302758E-2</c:v>
                </c:pt>
                <c:pt idx="3">
                  <c:v>8.1286253860271121E-2</c:v>
                </c:pt>
                <c:pt idx="4">
                  <c:v>7.455362161493051E-2</c:v>
                </c:pt>
                <c:pt idx="5">
                  <c:v>7.3988087933613791E-2</c:v>
                </c:pt>
                <c:pt idx="6">
                  <c:v>6.6203495442583207E-2</c:v>
                </c:pt>
                <c:pt idx="7">
                  <c:v>3.9373113081593532E-2</c:v>
                </c:pt>
              </c:numCache>
            </c:numRef>
          </c:val>
        </c:ser>
        <c:ser>
          <c:idx val="1"/>
          <c:order val="1"/>
          <c:tx>
            <c:strRef>
              <c:f>'V1'!$B$41</c:f>
              <c:strCache>
                <c:ptCount val="1"/>
                <c:pt idx="0">
                  <c:v>60%</c:v>
                </c:pt>
              </c:strCache>
            </c:strRef>
          </c:tx>
          <c:spPr>
            <a:noFill/>
            <a:ln w="25400">
              <a:noFill/>
            </a:ln>
          </c:spPr>
          <c:invertIfNegative val="0"/>
          <c:dLbls>
            <c:delete val="1"/>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'V1'!$C$41:$J$41</c:f>
              <c:numCache>
                <c:formatCode>0%</c:formatCode>
                <c:ptCount val="8"/>
                <c:pt idx="0">
                  <c:v>0.36814111469592525</c:v>
                </c:pt>
                <c:pt idx="1">
                  <c:v>0.45575027506512578</c:v>
                </c:pt>
                <c:pt idx="2">
                  <c:v>0.50929486228369725</c:v>
                </c:pt>
                <c:pt idx="3">
                  <c:v>0.51871374613972887</c:v>
                </c:pt>
                <c:pt idx="4">
                  <c:v>0.52544637838506947</c:v>
                </c:pt>
                <c:pt idx="5">
                  <c:v>0.5260119120663862</c:v>
                </c:pt>
                <c:pt idx="6">
                  <c:v>0.53379650455741678</c:v>
                </c:pt>
                <c:pt idx="7">
                  <c:v>0.56062688691840645</c:v>
                </c:pt>
              </c:numCache>
            </c:numRef>
          </c:val>
        </c:ser>
        <c:ser>
          <c:idx val="2"/>
          <c:order val="2"/>
          <c:tx>
            <c:strRef>
              <c:f>'V1'!$B$42</c:f>
              <c:strCache>
                <c:ptCount val="1"/>
                <c:pt idx="0">
                  <c:v>Ženy</c:v>
                </c:pt>
              </c:strCache>
            </c:strRef>
          </c:tx>
          <c:spPr>
            <a:solidFill>
              <a:srgbClr val="7391AD"/>
            </a:solidFill>
            <a:ln w="25400">
              <a:noFill/>
            </a:ln>
          </c:spPr>
          <c:invertIfNegative val="0"/>
          <c:dLbls>
            <c:dLbl>
              <c:idx val="25"/>
              <c:spPr>
                <a:noFill/>
              </c:spPr>
              <c:txPr>
                <a:bodyPr/>
                <a:lstStyle/>
                <a:p>
                  <a:pPr>
                    <a:defRPr/>
                  </a:pPr>
                  <a:endParaRPr lang="cs-CZ"/>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'V1'!$C$42:$J$42</c:f>
              <c:numCache>
                <c:formatCode>0%</c:formatCode>
                <c:ptCount val="8"/>
                <c:pt idx="0">
                  <c:v>0.34441810701303621</c:v>
                </c:pt>
                <c:pt idx="1">
                  <c:v>0.21129196388530386</c:v>
                </c:pt>
                <c:pt idx="2">
                  <c:v>0.10217967569360428</c:v>
                </c:pt>
                <c:pt idx="3">
                  <c:v>7.2437038706039153E-2</c:v>
                </c:pt>
                <c:pt idx="4">
                  <c:v>8.9139434558501526E-2</c:v>
                </c:pt>
                <c:pt idx="5">
                  <c:v>7.4415949369616513E-2</c:v>
                </c:pt>
                <c:pt idx="6">
                  <c:v>5.0388484348836714E-2</c:v>
                </c:pt>
                <c:pt idx="7">
                  <c:v>3.285127151185685E-2</c:v>
                </c:pt>
              </c:numCache>
            </c:numRef>
          </c:val>
        </c:ser>
        <c:ser>
          <c:idx val="3"/>
          <c:order val="3"/>
          <c:tx>
            <c:strRef>
              <c:f>'V1'!$B$43</c:f>
              <c:strCache>
                <c:ptCount val="1"/>
                <c:pt idx="0">
                  <c:v>120%</c:v>
                </c:pt>
              </c:strCache>
            </c:strRef>
          </c:tx>
          <c:spPr>
            <a:noFill/>
            <a:ln w="25400">
              <a:noFill/>
            </a:ln>
          </c:spPr>
          <c:invertIfNegative val="0"/>
          <c:dLbls>
            <c:delete val="1"/>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'V1'!$C$43:$J$43</c:f>
              <c:numCache>
                <c:formatCode>0%</c:formatCode>
                <c:ptCount val="8"/>
                <c:pt idx="0">
                  <c:v>0.25558189298696377</c:v>
                </c:pt>
                <c:pt idx="1">
                  <c:v>0.38870803611469618</c:v>
                </c:pt>
                <c:pt idx="2">
                  <c:v>0.49782032430639567</c:v>
                </c:pt>
                <c:pt idx="3">
                  <c:v>0.52756296129396085</c:v>
                </c:pt>
                <c:pt idx="4">
                  <c:v>0.51086056544149849</c:v>
                </c:pt>
                <c:pt idx="5">
                  <c:v>0.52558405063038349</c:v>
                </c:pt>
                <c:pt idx="6">
                  <c:v>0.54961151565116328</c:v>
                </c:pt>
                <c:pt idx="7">
                  <c:v>0.56714872848814313</c:v>
                </c:pt>
              </c:numCache>
            </c:numRef>
          </c:val>
        </c:ser>
        <c:ser>
          <c:idx val="4"/>
          <c:order val="4"/>
          <c:tx>
            <c:strRef>
              <c:f>'V1'!$B$44</c:f>
              <c:strCache>
                <c:ptCount val="1"/>
                <c:pt idx="0">
                  <c:v>Muži</c:v>
                </c:pt>
              </c:strCache>
            </c:strRef>
          </c:tx>
          <c:spPr>
            <a:solidFill>
              <a:srgbClr val="7391AD"/>
            </a:solidFill>
            <a:ln w="12700">
              <a:noFill/>
              <a:prstDash val="solid"/>
            </a:ln>
          </c:spPr>
          <c:invertIfNegative val="0"/>
          <c:dLbls>
            <c:spPr>
              <a:noFill/>
              <a:ln w="25400">
                <a:noFill/>
              </a:ln>
            </c:spPr>
            <c:txPr>
              <a:bodyPr/>
              <a:lstStyle/>
              <a:p>
                <a:pPr algn="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'V1'!$C$44:$J$44</c:f>
              <c:numCache>
                <c:formatCode>0%</c:formatCode>
                <c:ptCount val="8"/>
                <c:pt idx="0">
                  <c:v>0.1189787744179495</c:v>
                </c:pt>
                <c:pt idx="1">
                  <c:v>7.7016358784332356E-2</c:v>
                </c:pt>
                <c:pt idx="2">
                  <c:v>7.9197887580956847E-2</c:v>
                </c:pt>
                <c:pt idx="3">
                  <c:v>9.0160696777508709E-2</c:v>
                </c:pt>
                <c:pt idx="4">
                  <c:v>5.9926226742818486E-2</c:v>
                </c:pt>
                <c:pt idx="5">
                  <c:v>7.3559006729900636E-2</c:v>
                </c:pt>
                <c:pt idx="6">
                  <c:v>8.2063592721358714E-2</c:v>
                </c:pt>
                <c:pt idx="7">
                  <c:v>4.5913547427142959E-2</c:v>
                </c:pt>
              </c:numCache>
            </c:numRef>
          </c:val>
        </c:ser>
        <c:ser>
          <c:idx val="5"/>
          <c:order val="5"/>
          <c:tx>
            <c:strRef>
              <c:f>'V1'!$B$45</c:f>
              <c:strCache>
                <c:ptCount val="1"/>
                <c:pt idx="0">
                  <c:v>180%</c:v>
                </c:pt>
              </c:strCache>
            </c:strRef>
          </c:tx>
          <c:spPr>
            <a:noFill/>
          </c:spPr>
          <c:invertIfNegative val="0"/>
          <c:dLbls>
            <c:delete val="1"/>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'V1'!$C$45:$J$45</c:f>
              <c:numCache>
                <c:formatCode>0%</c:formatCode>
                <c:ptCount val="8"/>
                <c:pt idx="0">
                  <c:v>0.48102122558205029</c:v>
                </c:pt>
                <c:pt idx="1">
                  <c:v>0.52298364121566743</c:v>
                </c:pt>
                <c:pt idx="2">
                  <c:v>0.52080211241904295</c:v>
                </c:pt>
                <c:pt idx="3">
                  <c:v>0.50983930322249105</c:v>
                </c:pt>
                <c:pt idx="4">
                  <c:v>0.54007377325718142</c:v>
                </c:pt>
                <c:pt idx="5">
                  <c:v>0.5264409932700993</c:v>
                </c:pt>
                <c:pt idx="6">
                  <c:v>0.51793640727864121</c:v>
                </c:pt>
                <c:pt idx="7">
                  <c:v>0.55408645257285682</c:v>
                </c:pt>
              </c:numCache>
            </c:numRef>
          </c:val>
        </c:ser>
        <c:ser>
          <c:idx val="6"/>
          <c:order val="6"/>
          <c:tx>
            <c:strRef>
              <c:f>'V1'!$B$46</c:f>
              <c:strCache>
                <c:ptCount val="1"/>
                <c:pt idx="0">
                  <c:v>Praha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'V1'!$C$46:$J$46</c:f>
              <c:numCache>
                <c:formatCode>0%</c:formatCode>
                <c:ptCount val="8"/>
                <c:pt idx="0">
                  <c:v>0.19063087170399406</c:v>
                </c:pt>
                <c:pt idx="1">
                  <c:v>0.18414193127850012</c:v>
                </c:pt>
                <c:pt idx="2">
                  <c:v>0.11624268709139905</c:v>
                </c:pt>
                <c:pt idx="3">
                  <c:v>0.11862192188787986</c:v>
                </c:pt>
                <c:pt idx="4">
                  <c:v>9.2307217394956884E-2</c:v>
                </c:pt>
                <c:pt idx="5">
                  <c:v>6.8396408608632872E-2</c:v>
                </c:pt>
                <c:pt idx="6">
                  <c:v>7.7514916493505559E-2</c:v>
                </c:pt>
                <c:pt idx="7">
                  <c:v>5.2640651130067127E-2</c:v>
                </c:pt>
              </c:numCache>
            </c:numRef>
          </c:val>
        </c:ser>
        <c:ser>
          <c:idx val="7"/>
          <c:order val="7"/>
          <c:tx>
            <c:strRef>
              <c:f>'V1'!$B$47</c:f>
              <c:strCache>
                <c:ptCount val="1"/>
                <c:pt idx="0">
                  <c:v>240%</c:v>
                </c:pt>
              </c:strCache>
            </c:strRef>
          </c:tx>
          <c:spPr>
            <a:noFill/>
          </c:spPr>
          <c:invertIfNegative val="0"/>
          <c:dLbls>
            <c:delete val="1"/>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'V1'!$C$47:$J$47</c:f>
              <c:numCache>
                <c:formatCode>0%</c:formatCode>
                <c:ptCount val="8"/>
                <c:pt idx="0">
                  <c:v>0.40936912829600614</c:v>
                </c:pt>
                <c:pt idx="1">
                  <c:v>0.41585806872149989</c:v>
                </c:pt>
                <c:pt idx="2">
                  <c:v>0.48375731290860102</c:v>
                </c:pt>
                <c:pt idx="3">
                  <c:v>0.48137807811212019</c:v>
                </c:pt>
                <c:pt idx="4">
                  <c:v>0.50769278260504325</c:v>
                </c:pt>
                <c:pt idx="5">
                  <c:v>0.53160359139136726</c:v>
                </c:pt>
                <c:pt idx="6">
                  <c:v>0.52248508350649447</c:v>
                </c:pt>
                <c:pt idx="7">
                  <c:v>0.54735934886993287</c:v>
                </c:pt>
              </c:numCache>
            </c:numRef>
          </c:val>
        </c:ser>
        <c:ser>
          <c:idx val="8"/>
          <c:order val="8"/>
          <c:tx>
            <c:strRef>
              <c:f>'V1'!$B$48</c:f>
              <c:strCache>
                <c:ptCount val="1"/>
                <c:pt idx="0">
                  <c:v>Brno</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'V1'!$C$48:$J$48</c:f>
              <c:numCache>
                <c:formatCode>0%</c:formatCode>
                <c:ptCount val="8"/>
                <c:pt idx="0">
                  <c:v>0.35906841619840724</c:v>
                </c:pt>
                <c:pt idx="1">
                  <c:v>7.3898298611706062E-2</c:v>
                </c:pt>
                <c:pt idx="2">
                  <c:v>6.4824553744360691E-2</c:v>
                </c:pt>
                <c:pt idx="3">
                  <c:v>3.3479182990787518E-2</c:v>
                </c:pt>
                <c:pt idx="4">
                  <c:v>5.8397995162421362E-2</c:v>
                </c:pt>
                <c:pt idx="5">
                  <c:v>0.10228338202974252</c:v>
                </c:pt>
                <c:pt idx="6">
                  <c:v>1.9841604618364629E-2</c:v>
                </c:pt>
                <c:pt idx="7">
                  <c:v>1.6911996268261391E-2</c:v>
                </c:pt>
              </c:numCache>
            </c:numRef>
          </c:val>
        </c:ser>
        <c:ser>
          <c:idx val="9"/>
          <c:order val="9"/>
          <c:tx>
            <c:strRef>
              <c:f>'V1'!$B$49</c:f>
              <c:strCache>
                <c:ptCount val="1"/>
                <c:pt idx="0">
                  <c:v>300%</c:v>
                </c:pt>
              </c:strCache>
            </c:strRef>
          </c:tx>
          <c:spPr>
            <a:noFill/>
          </c:spPr>
          <c:invertIfNegative val="0"/>
          <c:dLbls>
            <c:delete val="1"/>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'V1'!$C$49:$J$49</c:f>
              <c:numCache>
                <c:formatCode>0%</c:formatCode>
                <c:ptCount val="8"/>
                <c:pt idx="0">
                  <c:v>0.24093158380159263</c:v>
                </c:pt>
                <c:pt idx="1">
                  <c:v>0.52610170138829382</c:v>
                </c:pt>
                <c:pt idx="2">
                  <c:v>0.53517544625563929</c:v>
                </c:pt>
                <c:pt idx="3">
                  <c:v>0.56652081700921242</c:v>
                </c:pt>
                <c:pt idx="4">
                  <c:v>0.54160200483757892</c:v>
                </c:pt>
                <c:pt idx="5">
                  <c:v>0.49771661797025768</c:v>
                </c:pt>
                <c:pt idx="6">
                  <c:v>0.58015839538163538</c:v>
                </c:pt>
                <c:pt idx="7">
                  <c:v>0.58308800373173852</c:v>
                </c:pt>
              </c:numCache>
            </c:numRef>
          </c:val>
        </c:ser>
        <c:ser>
          <c:idx val="10"/>
          <c:order val="10"/>
          <c:tx>
            <c:strRef>
              <c:f>'V1'!$B$50</c:f>
              <c:strCache>
                <c:ptCount val="1"/>
                <c:pt idx="0">
                  <c:v>Ostrava</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'V1'!$C$50:$J$50</c:f>
              <c:numCache>
                <c:formatCode>0%</c:formatCode>
                <c:ptCount val="8"/>
                <c:pt idx="0">
                  <c:v>0.16467542576801505</c:v>
                </c:pt>
                <c:pt idx="1">
                  <c:v>0.12574890493633942</c:v>
                </c:pt>
                <c:pt idx="2">
                  <c:v>4.8243828222599684E-2</c:v>
                </c:pt>
                <c:pt idx="3">
                  <c:v>6.5157539487146879E-2</c:v>
                </c:pt>
                <c:pt idx="4">
                  <c:v>6.5157539487146879E-2</c:v>
                </c:pt>
                <c:pt idx="5">
                  <c:v>6.2660233916104993E-2</c:v>
                </c:pt>
                <c:pt idx="6">
                  <c:v>6.0179992076362133E-2</c:v>
                </c:pt>
                <c:pt idx="7">
                  <c:v>4.8243828222599684E-2</c:v>
                </c:pt>
              </c:numCache>
            </c:numRef>
          </c:val>
        </c:ser>
        <c:ser>
          <c:idx val="11"/>
          <c:order val="11"/>
          <c:tx>
            <c:strRef>
              <c:f>'V1'!$B$51</c:f>
              <c:strCache>
                <c:ptCount val="1"/>
                <c:pt idx="0">
                  <c:v>360%</c:v>
                </c:pt>
              </c:strCache>
            </c:strRef>
          </c:tx>
          <c:spPr>
            <a:noFill/>
          </c:spPr>
          <c:invertIfNegative val="0"/>
          <c:dLbls>
            <c:delete val="1"/>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'V1'!$C$51:$J$51</c:f>
              <c:numCache>
                <c:formatCode>0%</c:formatCode>
                <c:ptCount val="8"/>
                <c:pt idx="0">
                  <c:v>0.43532457423198512</c:v>
                </c:pt>
                <c:pt idx="1">
                  <c:v>0.4742510950636607</c:v>
                </c:pt>
                <c:pt idx="2">
                  <c:v>0.55175617177740044</c:v>
                </c:pt>
                <c:pt idx="3">
                  <c:v>0.534842460512853</c:v>
                </c:pt>
                <c:pt idx="4">
                  <c:v>0.534842460512853</c:v>
                </c:pt>
                <c:pt idx="5">
                  <c:v>0.53733976608389522</c:v>
                </c:pt>
                <c:pt idx="6">
                  <c:v>0.53982000792363793</c:v>
                </c:pt>
                <c:pt idx="7">
                  <c:v>0.55175617177740044</c:v>
                </c:pt>
              </c:numCache>
            </c:numRef>
          </c:val>
        </c:ser>
        <c:ser>
          <c:idx val="12"/>
          <c:order val="12"/>
          <c:tx>
            <c:strRef>
              <c:f>'V1'!$B$52</c:f>
              <c:strCache>
                <c:ptCount val="1"/>
                <c:pt idx="0">
                  <c:v>Plzeň</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'V1'!$C$39:$J$39</c:f>
              <c:strCache>
                <c:ptCount val="8"/>
                <c:pt idx="0">
                  <c:v>Fler.cz</c:v>
                </c:pt>
                <c:pt idx="1">
                  <c:v>Dny Marianne</c:v>
                </c:pt>
                <c:pt idx="2">
                  <c:v>Dyzajn market</c:v>
                </c:pt>
                <c:pt idx="3">
                  <c:v>Holešovice Fashion Market</c:v>
                </c:pt>
                <c:pt idx="4">
                  <c:v>Jarmark OnaDnes.cz</c:v>
                </c:pt>
                <c:pt idx="5">
                  <c:v>STYL a KABO</c:v>
                </c:pt>
                <c:pt idx="6">
                  <c:v>Prague Fashion Market</c:v>
                </c:pt>
                <c:pt idx="7">
                  <c:v>designSUPERMARKET</c:v>
                </c:pt>
              </c:strCache>
            </c:strRef>
          </c:cat>
          <c:val>
            <c:numRef>
              <c:f>'V1'!$C$52:$J$52</c:f>
              <c:numCache>
                <c:formatCode>0%</c:formatCode>
                <c:ptCount val="8"/>
                <c:pt idx="0">
                  <c:v>0.29595086991135738</c:v>
                </c:pt>
                <c:pt idx="1">
                  <c:v>9.853308544772689E-2</c:v>
                </c:pt>
                <c:pt idx="2">
                  <c:v>6.7781134073985214E-2</c:v>
                </c:pt>
                <c:pt idx="3">
                  <c:v>0</c:v>
                </c:pt>
                <c:pt idx="4">
                  <c:v>2.5060495628117616E-2</c:v>
                </c:pt>
                <c:pt idx="5">
                  <c:v>6.3469650955169279E-2</c:v>
                </c:pt>
                <c:pt idx="6">
                  <c:v>0.10820128831288461</c:v>
                </c:pt>
                <c:pt idx="7">
                  <c:v>0</c:v>
                </c:pt>
              </c:numCache>
            </c:numRef>
          </c:val>
        </c:ser>
        <c:dLbls>
          <c:dLblPos val="inBase"/>
          <c:showLegendKey val="0"/>
          <c:showVal val="1"/>
          <c:showCatName val="0"/>
          <c:showSerName val="0"/>
          <c:showPercent val="0"/>
          <c:showBubbleSize val="0"/>
        </c:dLbls>
        <c:gapWidth val="91"/>
        <c:overlap val="100"/>
        <c:axId val="345687728"/>
        <c:axId val="345685376"/>
      </c:barChart>
      <c:catAx>
        <c:axId val="345687728"/>
        <c:scaling>
          <c:orientation val="maxMin"/>
        </c:scaling>
        <c:delete val="0"/>
        <c:axPos val="l"/>
        <c:numFmt formatCode="General" sourceLinked="1"/>
        <c:majorTickMark val="out"/>
        <c:minorTickMark val="out"/>
        <c:tickLblPos val="nextTo"/>
        <c:spPr>
          <a:ln>
            <a:noFill/>
          </a:ln>
        </c:spPr>
        <c:txPr>
          <a:bodyPr rot="0" vert="horz"/>
          <a:lstStyle/>
          <a:p>
            <a:pPr>
              <a:defRPr/>
            </a:pPr>
            <a:endParaRPr lang="cs-CZ"/>
          </a:p>
        </c:txPr>
        <c:crossAx val="345685376"/>
        <c:crosses val="autoZero"/>
        <c:auto val="1"/>
        <c:lblAlgn val="ctr"/>
        <c:lblOffset val="100"/>
        <c:noMultiLvlLbl val="0"/>
      </c:catAx>
      <c:valAx>
        <c:axId val="345685376"/>
        <c:scaling>
          <c:orientation val="minMax"/>
        </c:scaling>
        <c:delete val="1"/>
        <c:axPos val="t"/>
        <c:numFmt formatCode="0%" sourceLinked="1"/>
        <c:majorTickMark val="out"/>
        <c:minorTickMark val="none"/>
        <c:tickLblPos val="none"/>
        <c:crossAx val="345687728"/>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rgbClr val="000000"/>
          </a:solidFill>
          <a:latin typeface="Hevetica"/>
          <a:ea typeface="Calibri"/>
          <a:cs typeface="Calibri"/>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2252652124314664E-2"/>
          <c:y val="5.4597020993049833E-2"/>
          <c:w val="0.78699355576171026"/>
          <c:h val="0.80671628276502638"/>
        </c:manualLayout>
      </c:layout>
      <c:barChart>
        <c:barDir val="col"/>
        <c:grouping val="percentStacked"/>
        <c:varyColors val="0"/>
        <c:ser>
          <c:idx val="2"/>
          <c:order val="0"/>
          <c:tx>
            <c:strRef>
              <c:f>'V2'!$C$24</c:f>
              <c:strCache>
                <c:ptCount val="1"/>
                <c:pt idx="0">
                  <c:v>Ano, převážně autorskou módu</c:v>
                </c:pt>
              </c:strCache>
            </c:strRef>
          </c:tx>
          <c:spPr>
            <a:solidFill>
              <a:srgbClr val="F34E0D"/>
            </a:solidFill>
          </c:spPr>
          <c:invertIfNegative val="0"/>
          <c:dLbls>
            <c:delete val="1"/>
          </c:dLbls>
          <c:cat>
            <c:strRef>
              <c:f>'V2'!$B$25:$B$31</c:f>
              <c:strCache>
                <c:ptCount val="7"/>
                <c:pt idx="0">
                  <c:v>Celkem</c:v>
                </c:pt>
                <c:pt idx="1">
                  <c:v>Ženy</c:v>
                </c:pt>
                <c:pt idx="2">
                  <c:v>Muži</c:v>
                </c:pt>
                <c:pt idx="3">
                  <c:v>Praha</c:v>
                </c:pt>
                <c:pt idx="4">
                  <c:v>Brno</c:v>
                </c:pt>
                <c:pt idx="5">
                  <c:v>Ostrava</c:v>
                </c:pt>
                <c:pt idx="6">
                  <c:v>Plzeň</c:v>
                </c:pt>
              </c:strCache>
            </c:strRef>
          </c:cat>
          <c:val>
            <c:numRef>
              <c:f>'V2'!$C$25:$C$31</c:f>
              <c:numCache>
                <c:formatCode>0</c:formatCode>
                <c:ptCount val="7"/>
                <c:pt idx="0">
                  <c:v>0</c:v>
                </c:pt>
                <c:pt idx="1">
                  <c:v>0</c:v>
                </c:pt>
                <c:pt idx="2">
                  <c:v>0</c:v>
                </c:pt>
                <c:pt idx="3">
                  <c:v>0</c:v>
                </c:pt>
                <c:pt idx="4">
                  <c:v>0</c:v>
                </c:pt>
                <c:pt idx="5">
                  <c:v>0</c:v>
                </c:pt>
                <c:pt idx="6">
                  <c:v>0</c:v>
                </c:pt>
              </c:numCache>
            </c:numRef>
          </c:val>
        </c:ser>
        <c:ser>
          <c:idx val="3"/>
          <c:order val="1"/>
          <c:tx>
            <c:strRef>
              <c:f>'V2'!$D$24</c:f>
              <c:strCache>
                <c:ptCount val="1"/>
                <c:pt idx="0">
                  <c:v>Ano, docela pravidelně</c:v>
                </c:pt>
              </c:strCache>
            </c:strRef>
          </c:tx>
          <c:spPr>
            <a:solidFill>
              <a:srgbClr val="FFA102"/>
            </a:solidFill>
          </c:spPr>
          <c:invertIfNegative val="0"/>
          <c:dLbls>
            <c:dLbl>
              <c:idx val="5"/>
              <c:delete val="1"/>
              <c:extLst>
                <c:ext xmlns:c15="http://schemas.microsoft.com/office/drawing/2012/chart" uri="{CE6537A1-D6FC-4f65-9D91-7224C49458BB}"/>
              </c:extLst>
            </c:dLbl>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'V2'!$B$25:$B$31</c:f>
              <c:strCache>
                <c:ptCount val="7"/>
                <c:pt idx="0">
                  <c:v>Celkem</c:v>
                </c:pt>
                <c:pt idx="1">
                  <c:v>Ženy</c:v>
                </c:pt>
                <c:pt idx="2">
                  <c:v>Muži</c:v>
                </c:pt>
                <c:pt idx="3">
                  <c:v>Praha</c:v>
                </c:pt>
                <c:pt idx="4">
                  <c:v>Brno</c:v>
                </c:pt>
                <c:pt idx="5">
                  <c:v>Ostrava</c:v>
                </c:pt>
                <c:pt idx="6">
                  <c:v>Plzeň</c:v>
                </c:pt>
              </c:strCache>
            </c:strRef>
          </c:cat>
          <c:val>
            <c:numRef>
              <c:f>'V2'!$D$25:$D$31</c:f>
              <c:numCache>
                <c:formatCode>0</c:formatCode>
                <c:ptCount val="7"/>
                <c:pt idx="0">
                  <c:v>2.6104536264784466</c:v>
                </c:pt>
                <c:pt idx="1">
                  <c:v>3.680909283901157</c:v>
                </c:pt>
                <c:pt idx="2">
                  <c:v>1.5369462632080464</c:v>
                </c:pt>
                <c:pt idx="3">
                  <c:v>3.3734830946121788</c:v>
                </c:pt>
                <c:pt idx="4">
                  <c:v>1.6911996268261391</c:v>
                </c:pt>
                <c:pt idx="5">
                  <c:v>0</c:v>
                </c:pt>
                <c:pt idx="6">
                  <c:v>4.2109331732235491</c:v>
                </c:pt>
              </c:numCache>
            </c:numRef>
          </c:val>
        </c:ser>
        <c:ser>
          <c:idx val="4"/>
          <c:order val="2"/>
          <c:tx>
            <c:strRef>
              <c:f>'V2'!$E$24</c:f>
              <c:strCache>
                <c:ptCount val="1"/>
                <c:pt idx="0">
                  <c:v>Ano, pro zvláštní příležitosti</c:v>
                </c:pt>
              </c:strCache>
            </c:strRef>
          </c:tx>
          <c:spPr>
            <a:solidFill>
              <a:srgbClr val="8B8278"/>
            </a:solidFill>
          </c:spPr>
          <c:invertIfNegative val="0"/>
          <c:dLbls>
            <c:numFmt formatCode="#,##0&quot;%&quot;" sourceLinked="0"/>
            <c:spPr>
              <a:noFill/>
              <a:ln>
                <a:noFill/>
              </a:ln>
              <a:effectLst/>
            </c:spPr>
            <c:txPr>
              <a:bodyPr/>
              <a:lstStyle/>
              <a:p>
                <a:pPr>
                  <a:defRPr sz="1200">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'V2'!$B$25:$B$31</c:f>
              <c:strCache>
                <c:ptCount val="7"/>
                <c:pt idx="0">
                  <c:v>Celkem</c:v>
                </c:pt>
                <c:pt idx="1">
                  <c:v>Ženy</c:v>
                </c:pt>
                <c:pt idx="2">
                  <c:v>Muži</c:v>
                </c:pt>
                <c:pt idx="3">
                  <c:v>Praha</c:v>
                </c:pt>
                <c:pt idx="4">
                  <c:v>Brno</c:v>
                </c:pt>
                <c:pt idx="5">
                  <c:v>Ostrava</c:v>
                </c:pt>
                <c:pt idx="6">
                  <c:v>Plzeň</c:v>
                </c:pt>
              </c:strCache>
            </c:strRef>
          </c:cat>
          <c:val>
            <c:numRef>
              <c:f>'V2'!$E$25:$E$31</c:f>
              <c:numCache>
                <c:formatCode>0</c:formatCode>
                <c:ptCount val="7"/>
                <c:pt idx="0">
                  <c:v>11.166813401663141</c:v>
                </c:pt>
                <c:pt idx="1">
                  <c:v>12.619277089603848</c:v>
                </c:pt>
                <c:pt idx="2">
                  <c:v>9.710208961231368</c:v>
                </c:pt>
                <c:pt idx="3">
                  <c:v>10.622179947328963</c:v>
                </c:pt>
                <c:pt idx="4">
                  <c:v>8.4278635280714536</c:v>
                </c:pt>
                <c:pt idx="5">
                  <c:v>12.099347326633195</c:v>
                </c:pt>
                <c:pt idx="6">
                  <c:v>18.319772737026941</c:v>
                </c:pt>
              </c:numCache>
            </c:numRef>
          </c:val>
        </c:ser>
        <c:ser>
          <c:idx val="5"/>
          <c:order val="3"/>
          <c:tx>
            <c:strRef>
              <c:f>'V2'!$F$24</c:f>
              <c:strCache>
                <c:ptCount val="1"/>
                <c:pt idx="0">
                  <c:v>Ano, ale spíše výjimečně</c:v>
                </c:pt>
              </c:strCache>
            </c:strRef>
          </c:tx>
          <c:spPr>
            <a:solidFill>
              <a:srgbClr val="7391A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'V2'!$B$25:$B$31</c:f>
              <c:strCache>
                <c:ptCount val="7"/>
                <c:pt idx="0">
                  <c:v>Celkem</c:v>
                </c:pt>
                <c:pt idx="1">
                  <c:v>Ženy</c:v>
                </c:pt>
                <c:pt idx="2">
                  <c:v>Muži</c:v>
                </c:pt>
                <c:pt idx="3">
                  <c:v>Praha</c:v>
                </c:pt>
                <c:pt idx="4">
                  <c:v>Brno</c:v>
                </c:pt>
                <c:pt idx="5">
                  <c:v>Ostrava</c:v>
                </c:pt>
                <c:pt idx="6">
                  <c:v>Plzeň</c:v>
                </c:pt>
              </c:strCache>
            </c:strRef>
          </c:cat>
          <c:val>
            <c:numRef>
              <c:f>'V2'!$F$25:$F$31</c:f>
              <c:numCache>
                <c:formatCode>0</c:formatCode>
                <c:ptCount val="7"/>
                <c:pt idx="0">
                  <c:v>37.880577950021802</c:v>
                </c:pt>
                <c:pt idx="1">
                  <c:v>48.312028232568792</c:v>
                </c:pt>
                <c:pt idx="2">
                  <c:v>27.419389193390092</c:v>
                </c:pt>
                <c:pt idx="3">
                  <c:v>39.694889134671449</c:v>
                </c:pt>
                <c:pt idx="4">
                  <c:v>47.83902739912709</c:v>
                </c:pt>
                <c:pt idx="5">
                  <c:v>28.147166128557476</c:v>
                </c:pt>
                <c:pt idx="6">
                  <c:v>22.171517738259645</c:v>
                </c:pt>
              </c:numCache>
            </c:numRef>
          </c:val>
        </c:ser>
        <c:ser>
          <c:idx val="0"/>
          <c:order val="4"/>
          <c:tx>
            <c:strRef>
              <c:f>'V2'!$G$24</c:f>
              <c:strCache>
                <c:ptCount val="1"/>
                <c:pt idx="0">
                  <c:v>Ne, nikdy</c:v>
                </c:pt>
              </c:strCache>
            </c:strRef>
          </c:tx>
          <c:spPr>
            <a:solidFill>
              <a:srgbClr val="002F5E"/>
            </a:solidFill>
          </c:spPr>
          <c:invertIfNegative val="0"/>
          <c:dLbls>
            <c:numFmt formatCode="#,##0&quot;%&quot;" sourceLinked="0"/>
            <c:spPr>
              <a:noFill/>
              <a:ln>
                <a:noFill/>
              </a:ln>
              <a:effectLst/>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'V2'!$B$25:$B$31</c:f>
              <c:strCache>
                <c:ptCount val="7"/>
                <c:pt idx="0">
                  <c:v>Celkem</c:v>
                </c:pt>
                <c:pt idx="1">
                  <c:v>Ženy</c:v>
                </c:pt>
                <c:pt idx="2">
                  <c:v>Muži</c:v>
                </c:pt>
                <c:pt idx="3">
                  <c:v>Praha</c:v>
                </c:pt>
                <c:pt idx="4">
                  <c:v>Brno</c:v>
                </c:pt>
                <c:pt idx="5">
                  <c:v>Ostrava</c:v>
                </c:pt>
                <c:pt idx="6">
                  <c:v>Plzeň</c:v>
                </c:pt>
              </c:strCache>
            </c:strRef>
          </c:cat>
          <c:val>
            <c:numRef>
              <c:f>'V2'!$G$25:$G$31</c:f>
              <c:numCache>
                <c:formatCode>0</c:formatCode>
                <c:ptCount val="7"/>
                <c:pt idx="0">
                  <c:v>48.342155021836611</c:v>
                </c:pt>
                <c:pt idx="1">
                  <c:v>35.387785393926215</c:v>
                </c:pt>
                <c:pt idx="2">
                  <c:v>61.333455582170494</c:v>
                </c:pt>
                <c:pt idx="3">
                  <c:v>46.309447823387409</c:v>
                </c:pt>
                <c:pt idx="4">
                  <c:v>42.041909445975314</c:v>
                </c:pt>
                <c:pt idx="5">
                  <c:v>59.753486544809334</c:v>
                </c:pt>
                <c:pt idx="6">
                  <c:v>55.297776351489873</c:v>
                </c:pt>
              </c:numCache>
            </c:numRef>
          </c:val>
        </c:ser>
        <c:dLbls>
          <c:dLblPos val="ctr"/>
          <c:showLegendKey val="0"/>
          <c:showVal val="1"/>
          <c:showCatName val="0"/>
          <c:showSerName val="0"/>
          <c:showPercent val="0"/>
          <c:showBubbleSize val="0"/>
        </c:dLbls>
        <c:gapWidth val="150"/>
        <c:overlap val="100"/>
        <c:axId val="345683024"/>
        <c:axId val="345686552"/>
      </c:barChart>
      <c:catAx>
        <c:axId val="345683024"/>
        <c:scaling>
          <c:orientation val="minMax"/>
        </c:scaling>
        <c:delete val="0"/>
        <c:axPos val="b"/>
        <c:numFmt formatCode="General" sourceLinked="1"/>
        <c:majorTickMark val="out"/>
        <c:minorTickMark val="none"/>
        <c:tickLblPos val="low"/>
        <c:spPr>
          <a:ln>
            <a:noFill/>
          </a:ln>
        </c:spPr>
        <c:txPr>
          <a:bodyPr/>
          <a:lstStyle/>
          <a:p>
            <a:pPr>
              <a:defRPr sz="1100"/>
            </a:pPr>
            <a:endParaRPr lang="cs-CZ"/>
          </a:p>
        </c:txPr>
        <c:crossAx val="345686552"/>
        <c:crosses val="autoZero"/>
        <c:auto val="1"/>
        <c:lblAlgn val="ctr"/>
        <c:lblOffset val="100"/>
        <c:noMultiLvlLbl val="0"/>
      </c:catAx>
      <c:valAx>
        <c:axId val="345686552"/>
        <c:scaling>
          <c:orientation val="minMax"/>
        </c:scaling>
        <c:delete val="1"/>
        <c:axPos val="l"/>
        <c:numFmt formatCode="0%" sourceLinked="1"/>
        <c:majorTickMark val="out"/>
        <c:minorTickMark val="none"/>
        <c:tickLblPos val="nextTo"/>
        <c:crossAx val="345683024"/>
        <c:crosses val="autoZero"/>
        <c:crossBetween val="between"/>
      </c:valAx>
      <c:spPr>
        <a:noFill/>
        <a:ln>
          <a:noFill/>
        </a:ln>
      </c:spPr>
    </c:plotArea>
    <c:legend>
      <c:legendPos val="r"/>
      <c:layout>
        <c:manualLayout>
          <c:xMode val="edge"/>
          <c:yMode val="edge"/>
          <c:x val="0.79356431232874369"/>
          <c:y val="6.0443039823344882E-2"/>
          <c:w val="0.20643568767125625"/>
          <c:h val="0.83223476308876454"/>
        </c:manualLayout>
      </c:layout>
      <c:overlay val="0"/>
      <c:txPr>
        <a:bodyPr/>
        <a:lstStyle/>
        <a:p>
          <a:pPr>
            <a:defRPr sz="11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25"/>
          <c:y val="6.8532973599500335E-2"/>
          <c:w val="0.72404395619267381"/>
          <c:h val="0.88878785763188239"/>
        </c:manualLayout>
      </c:layout>
      <c:barChart>
        <c:barDir val="bar"/>
        <c:grouping val="stacked"/>
        <c:varyColors val="0"/>
        <c:ser>
          <c:idx val="0"/>
          <c:order val="0"/>
          <c:tx>
            <c:strRef>
              <c:f>'V3'!$B$40</c:f>
              <c:strCache>
                <c:ptCount val="1"/>
                <c:pt idx="0">
                  <c:v>Celkem</c:v>
                </c:pt>
              </c:strCache>
            </c:strRef>
          </c:tx>
          <c:spPr>
            <a:solidFill>
              <a:srgbClr val="002F5E"/>
            </a:solidFill>
            <a:ln w="25400">
              <a:noFill/>
            </a:ln>
          </c:spPr>
          <c:invertIfNegative val="0"/>
          <c:dLbls>
            <c:dLbl>
              <c:idx val="0"/>
              <c:layout>
                <c:manualLayout>
                  <c:x val="3.9087138689359946E-3"/>
                  <c:y val="0"/>
                </c:manualLayout>
              </c:layout>
              <c:spPr/>
              <c:txPr>
                <a:bodyPr/>
                <a:lstStyle/>
                <a:p>
                  <a:pPr>
                    <a:defRPr>
                      <a:solidFill>
                        <a:schemeClr val="bg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6.6727459457166837E-3"/>
                  <c:y val="0"/>
                </c:manualLayout>
              </c:layout>
              <c:spPr/>
              <c:txPr>
                <a:bodyPr/>
                <a:lstStyle/>
                <a:p>
                  <a:pPr>
                    <a:defRPr>
                      <a:solidFill>
                        <a:schemeClr val="bg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8.3080922071115445E-3"/>
                  <c:y val="-4.9664657017434656E-17"/>
                </c:manualLayout>
              </c:layout>
              <c:spPr/>
              <c:txPr>
                <a:bodyPr/>
                <a:lstStyle/>
                <a:p>
                  <a:pPr>
                    <a:defRPr>
                      <a:solidFill>
                        <a:schemeClr val="bg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8.60280596092498E-3"/>
                  <c:y val="2.1330807765693875E-7"/>
                </c:manualLayout>
              </c:layout>
              <c:spPr/>
              <c:txPr>
                <a:bodyPr/>
                <a:lstStyle/>
                <a:p>
                  <a:pPr>
                    <a:defRPr>
                      <a:solidFill>
                        <a:schemeClr val="bg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8.1246107118230129E-3"/>
                  <c:y val="0"/>
                </c:manualLayout>
              </c:layout>
              <c:spPr/>
              <c:txPr>
                <a:bodyPr/>
                <a:lstStyle/>
                <a:p>
                  <a:pPr>
                    <a:defRPr>
                      <a:solidFill>
                        <a:schemeClr val="bg1"/>
                      </a:solidFill>
                    </a:defRPr>
                  </a:pPr>
                  <a:endParaRPr lang="cs-CZ"/>
                </a:p>
              </c:txPr>
              <c:dLblPos val="ctr"/>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2.8359378184123998E-2"/>
                  <c:y val="5.9852851528875116E-3"/>
                </c:manualLayout>
              </c:layout>
              <c:spPr/>
              <c:txPr>
                <a:bodyPr/>
                <a:lstStyle/>
                <a:p>
                  <a:pPr>
                    <a:defRPr>
                      <a:solidFill>
                        <a:schemeClr val="tx1"/>
                      </a:solidFill>
                    </a:defRPr>
                  </a:pPr>
                  <a:endParaRPr lang="cs-CZ"/>
                </a:p>
              </c:txPr>
              <c:dLblPos val="ctr"/>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tx1"/>
                      </a:solidFill>
                    </a:defRPr>
                  </a:pPr>
                  <a:endParaRPr lang="cs-CZ"/>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'V3'!$C$39:$H$39</c:f>
              <c:strCache>
                <c:ptCount val="6"/>
                <c:pt idx="0">
                  <c:v>Fler.cz a jiné stránky zprostředkující prodej autorské módy</c:v>
                </c:pt>
                <c:pt idx="1">
                  <c:v>V módním butiku</c:v>
                </c:pt>
                <c:pt idx="2">
                  <c:v>Módní událost nebo trh pro drobné návrháře a tvůrce</c:v>
                </c:pt>
                <c:pt idx="3">
                  <c:v>Od módní značky prodávající autorskou módu</c:v>
                </c:pt>
                <c:pt idx="4">
                  <c:v>Od návrháře/ky</c:v>
                </c:pt>
                <c:pt idx="5">
                  <c:v>Někde jinde</c:v>
                </c:pt>
              </c:strCache>
            </c:strRef>
          </c:cat>
          <c:val>
            <c:numRef>
              <c:f>'V3'!$C$40:$H$40</c:f>
              <c:numCache>
                <c:formatCode>0%</c:formatCode>
                <c:ptCount val="6"/>
                <c:pt idx="0">
                  <c:v>0.4737047389919794</c:v>
                </c:pt>
                <c:pt idx="1">
                  <c:v>0.39803774387642454</c:v>
                </c:pt>
                <c:pt idx="2">
                  <c:v>0.27592307958499485</c:v>
                </c:pt>
                <c:pt idx="3">
                  <c:v>0.14511013303945683</c:v>
                </c:pt>
                <c:pt idx="4">
                  <c:v>0.11466677100901741</c:v>
                </c:pt>
                <c:pt idx="5">
                  <c:v>9.4017325802882107E-2</c:v>
                </c:pt>
              </c:numCache>
            </c:numRef>
          </c:val>
        </c:ser>
        <c:ser>
          <c:idx val="1"/>
          <c:order val="1"/>
          <c:tx>
            <c:strRef>
              <c:f>'V3'!$B$41</c:f>
              <c:strCache>
                <c:ptCount val="1"/>
                <c:pt idx="0">
                  <c:v>120%</c:v>
                </c:pt>
              </c:strCache>
            </c:strRef>
          </c:tx>
          <c:spPr>
            <a:noFill/>
            <a:ln w="25400">
              <a:noFill/>
            </a:ln>
          </c:spPr>
          <c:invertIfNegative val="0"/>
          <c:dLbls>
            <c:delete val="1"/>
          </c:dLbls>
          <c:cat>
            <c:strRef>
              <c:f>'V3'!$C$39:$H$39</c:f>
              <c:strCache>
                <c:ptCount val="6"/>
                <c:pt idx="0">
                  <c:v>Fler.cz a jiné stránky zprostředkující prodej autorské módy</c:v>
                </c:pt>
                <c:pt idx="1">
                  <c:v>V módním butiku</c:v>
                </c:pt>
                <c:pt idx="2">
                  <c:v>Módní událost nebo trh pro drobné návrháře a tvůrce</c:v>
                </c:pt>
                <c:pt idx="3">
                  <c:v>Od módní značky prodávající autorskou módu</c:v>
                </c:pt>
                <c:pt idx="4">
                  <c:v>Od návrháře/ky</c:v>
                </c:pt>
                <c:pt idx="5">
                  <c:v>Někde jinde</c:v>
                </c:pt>
              </c:strCache>
            </c:strRef>
          </c:cat>
          <c:val>
            <c:numRef>
              <c:f>'V3'!$C$41:$H$41</c:f>
              <c:numCache>
                <c:formatCode>0%</c:formatCode>
                <c:ptCount val="6"/>
                <c:pt idx="0">
                  <c:v>0.72629526100802055</c:v>
                </c:pt>
                <c:pt idx="1">
                  <c:v>0.80196225612357541</c:v>
                </c:pt>
                <c:pt idx="2">
                  <c:v>0.92407692041500511</c:v>
                </c:pt>
                <c:pt idx="3">
                  <c:v>1.0548898669605431</c:v>
                </c:pt>
                <c:pt idx="4">
                  <c:v>1.0853332289909825</c:v>
                </c:pt>
                <c:pt idx="5">
                  <c:v>1.1059826741971179</c:v>
                </c:pt>
              </c:numCache>
            </c:numRef>
          </c:val>
        </c:ser>
        <c:ser>
          <c:idx val="2"/>
          <c:order val="2"/>
          <c:tx>
            <c:strRef>
              <c:f>'V3'!$B$42</c:f>
              <c:strCache>
                <c:ptCount val="1"/>
                <c:pt idx="0">
                  <c:v>Ženy</c:v>
                </c:pt>
              </c:strCache>
            </c:strRef>
          </c:tx>
          <c:spPr>
            <a:solidFill>
              <a:srgbClr val="7391AD"/>
            </a:solidFill>
            <a:ln w="25400">
              <a:noFill/>
            </a:ln>
          </c:spPr>
          <c:invertIfNegative val="0"/>
          <c:dLbls>
            <c:dLbl>
              <c:idx val="25"/>
              <c:spPr>
                <a:noFill/>
              </c:spPr>
              <c:txPr>
                <a:bodyPr/>
                <a:lstStyle/>
                <a:p>
                  <a:pPr>
                    <a:defRPr/>
                  </a:pPr>
                  <a:endParaRPr lang="cs-CZ"/>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'V3'!$C$39:$H$39</c:f>
              <c:strCache>
                <c:ptCount val="6"/>
                <c:pt idx="0">
                  <c:v>Fler.cz a jiné stránky zprostředkující prodej autorské módy</c:v>
                </c:pt>
                <c:pt idx="1">
                  <c:v>V módním butiku</c:v>
                </c:pt>
                <c:pt idx="2">
                  <c:v>Módní událost nebo trh pro drobné návrháře a tvůrce</c:v>
                </c:pt>
                <c:pt idx="3">
                  <c:v>Od módní značky prodávající autorskou módu</c:v>
                </c:pt>
                <c:pt idx="4">
                  <c:v>Od návrháře/ky</c:v>
                </c:pt>
                <c:pt idx="5">
                  <c:v>Někde jinde</c:v>
                </c:pt>
              </c:strCache>
            </c:strRef>
          </c:cat>
          <c:val>
            <c:numRef>
              <c:f>'V3'!$C$42:$H$42</c:f>
              <c:numCache>
                <c:formatCode>0%</c:formatCode>
                <c:ptCount val="6"/>
                <c:pt idx="0">
                  <c:v>0.58783139548302321</c:v>
                </c:pt>
                <c:pt idx="1">
                  <c:v>0.37247574494157931</c:v>
                </c:pt>
                <c:pt idx="2">
                  <c:v>0.28719391438416481</c:v>
                </c:pt>
                <c:pt idx="3">
                  <c:v>0.11508073675456998</c:v>
                </c:pt>
                <c:pt idx="4">
                  <c:v>0.10273728208359727</c:v>
                </c:pt>
                <c:pt idx="5">
                  <c:v>7.5401920019039309E-2</c:v>
                </c:pt>
              </c:numCache>
            </c:numRef>
          </c:val>
        </c:ser>
        <c:ser>
          <c:idx val="3"/>
          <c:order val="3"/>
          <c:tx>
            <c:strRef>
              <c:f>'V3'!$B$43</c:f>
              <c:strCache>
                <c:ptCount val="1"/>
                <c:pt idx="0">
                  <c:v>240%</c:v>
                </c:pt>
              </c:strCache>
            </c:strRef>
          </c:tx>
          <c:spPr>
            <a:noFill/>
            <a:ln w="25400">
              <a:noFill/>
            </a:ln>
          </c:spPr>
          <c:invertIfNegative val="0"/>
          <c:dLbls>
            <c:delete val="1"/>
          </c:dLbls>
          <c:cat>
            <c:strRef>
              <c:f>'V3'!$C$39:$H$39</c:f>
              <c:strCache>
                <c:ptCount val="6"/>
                <c:pt idx="0">
                  <c:v>Fler.cz a jiné stránky zprostředkující prodej autorské módy</c:v>
                </c:pt>
                <c:pt idx="1">
                  <c:v>V módním butiku</c:v>
                </c:pt>
                <c:pt idx="2">
                  <c:v>Módní událost nebo trh pro drobné návrháře a tvůrce</c:v>
                </c:pt>
                <c:pt idx="3">
                  <c:v>Od módní značky prodávající autorskou módu</c:v>
                </c:pt>
                <c:pt idx="4">
                  <c:v>Od návrháře/ky</c:v>
                </c:pt>
                <c:pt idx="5">
                  <c:v>Někde jinde</c:v>
                </c:pt>
              </c:strCache>
            </c:strRef>
          </c:cat>
          <c:val>
            <c:numRef>
              <c:f>'V3'!$C$43:$H$43</c:f>
              <c:numCache>
                <c:formatCode>0%</c:formatCode>
                <c:ptCount val="6"/>
                <c:pt idx="0">
                  <c:v>0.61216860451697674</c:v>
                </c:pt>
                <c:pt idx="1">
                  <c:v>0.82752425505842053</c:v>
                </c:pt>
                <c:pt idx="2">
                  <c:v>0.91280608561583509</c:v>
                </c:pt>
                <c:pt idx="3">
                  <c:v>1.0849192632454301</c:v>
                </c:pt>
                <c:pt idx="4">
                  <c:v>1.0972627179164027</c:v>
                </c:pt>
                <c:pt idx="5">
                  <c:v>1.1245980799809607</c:v>
                </c:pt>
              </c:numCache>
            </c:numRef>
          </c:val>
        </c:ser>
        <c:ser>
          <c:idx val="4"/>
          <c:order val="4"/>
          <c:tx>
            <c:strRef>
              <c:f>'V3'!$B$44</c:f>
              <c:strCache>
                <c:ptCount val="1"/>
                <c:pt idx="0">
                  <c:v>Muži</c:v>
                </c:pt>
              </c:strCache>
            </c:strRef>
          </c:tx>
          <c:spPr>
            <a:solidFill>
              <a:srgbClr val="7391AD"/>
            </a:solidFill>
            <a:ln w="12700">
              <a:noFill/>
              <a:prstDash val="solid"/>
            </a:ln>
          </c:spPr>
          <c:invertIfNegative val="0"/>
          <c:dLbls>
            <c:spPr>
              <a:noFill/>
              <a:ln w="25400">
                <a:noFill/>
              </a:ln>
            </c:spPr>
            <c:txPr>
              <a:bodyPr/>
              <a:lstStyle/>
              <a:p>
                <a:pPr algn="l">
                  <a:defRPr/>
                </a:pPr>
                <a:endParaRPr lang="cs-CZ"/>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'V3'!$C$39:$H$39</c:f>
              <c:strCache>
                <c:ptCount val="6"/>
                <c:pt idx="0">
                  <c:v>Fler.cz a jiné stránky zprostředkující prodej autorské módy</c:v>
                </c:pt>
                <c:pt idx="1">
                  <c:v>V módním butiku</c:v>
                </c:pt>
                <c:pt idx="2">
                  <c:v>Módní událost nebo trh pro drobné návrháře a tvůrce</c:v>
                </c:pt>
                <c:pt idx="3">
                  <c:v>Od módní značky prodávající autorskou módu</c:v>
                </c:pt>
                <c:pt idx="4">
                  <c:v>Od návrháře/ky</c:v>
                </c:pt>
                <c:pt idx="5">
                  <c:v>Někde jinde</c:v>
                </c:pt>
              </c:strCache>
            </c:strRef>
          </c:cat>
          <c:val>
            <c:numRef>
              <c:f>'V3'!$C$44:$H$44</c:f>
              <c:numCache>
                <c:formatCode>0%</c:formatCode>
                <c:ptCount val="6"/>
                <c:pt idx="0">
                  <c:v>0.28245418340166478</c:v>
                </c:pt>
                <c:pt idx="1">
                  <c:v>0.44087389319156567</c:v>
                </c:pt>
                <c:pt idx="2">
                  <c:v>0.25703570056607922</c:v>
                </c:pt>
                <c:pt idx="3">
                  <c:v>0.19543263349733228</c:v>
                </c:pt>
                <c:pt idx="4">
                  <c:v>0.13465790590285495</c:v>
                </c:pt>
                <c:pt idx="5">
                  <c:v>0.12521255054845723</c:v>
                </c:pt>
              </c:numCache>
            </c:numRef>
          </c:val>
        </c:ser>
        <c:ser>
          <c:idx val="5"/>
          <c:order val="5"/>
          <c:tx>
            <c:strRef>
              <c:f>'V3'!$B$45</c:f>
              <c:strCache>
                <c:ptCount val="1"/>
                <c:pt idx="0">
                  <c:v>360%</c:v>
                </c:pt>
              </c:strCache>
            </c:strRef>
          </c:tx>
          <c:spPr>
            <a:noFill/>
          </c:spPr>
          <c:invertIfNegative val="0"/>
          <c:dLbls>
            <c:delete val="1"/>
          </c:dLbls>
          <c:cat>
            <c:strRef>
              <c:f>'V3'!$C$39:$H$39</c:f>
              <c:strCache>
                <c:ptCount val="6"/>
                <c:pt idx="0">
                  <c:v>Fler.cz a jiné stránky zprostředkující prodej autorské módy</c:v>
                </c:pt>
                <c:pt idx="1">
                  <c:v>V módním butiku</c:v>
                </c:pt>
                <c:pt idx="2">
                  <c:v>Módní událost nebo trh pro drobné návrháře a tvůrce</c:v>
                </c:pt>
                <c:pt idx="3">
                  <c:v>Od módní značky prodávající autorskou módu</c:v>
                </c:pt>
                <c:pt idx="4">
                  <c:v>Od návrháře/ky</c:v>
                </c:pt>
                <c:pt idx="5">
                  <c:v>Někde jinde</c:v>
                </c:pt>
              </c:strCache>
            </c:strRef>
          </c:cat>
          <c:val>
            <c:numRef>
              <c:f>'V3'!$C$45:$H$45</c:f>
              <c:numCache>
                <c:formatCode>0%</c:formatCode>
                <c:ptCount val="6"/>
                <c:pt idx="0">
                  <c:v>0.91754581659833478</c:v>
                </c:pt>
                <c:pt idx="1">
                  <c:v>0.75912610680843429</c:v>
                </c:pt>
                <c:pt idx="2">
                  <c:v>0.94296429943392068</c:v>
                </c:pt>
                <c:pt idx="3">
                  <c:v>1.0045673665026675</c:v>
                </c:pt>
                <c:pt idx="4">
                  <c:v>1.065342094097145</c:v>
                </c:pt>
                <c:pt idx="5">
                  <c:v>1.0747874494515424</c:v>
                </c:pt>
              </c:numCache>
            </c:numRef>
          </c:val>
        </c:ser>
        <c:dLbls>
          <c:showLegendKey val="0"/>
          <c:showVal val="1"/>
          <c:showCatName val="0"/>
          <c:showSerName val="0"/>
          <c:showPercent val="0"/>
          <c:showBubbleSize val="0"/>
        </c:dLbls>
        <c:gapWidth val="91"/>
        <c:overlap val="100"/>
        <c:axId val="345682632"/>
        <c:axId val="345688120"/>
      </c:barChart>
      <c:catAx>
        <c:axId val="345682632"/>
        <c:scaling>
          <c:orientation val="maxMin"/>
        </c:scaling>
        <c:delete val="0"/>
        <c:axPos val="l"/>
        <c:numFmt formatCode="General" sourceLinked="1"/>
        <c:majorTickMark val="out"/>
        <c:minorTickMark val="out"/>
        <c:tickLblPos val="nextTo"/>
        <c:spPr>
          <a:ln>
            <a:noFill/>
          </a:ln>
        </c:spPr>
        <c:txPr>
          <a:bodyPr rot="0" vert="horz"/>
          <a:lstStyle/>
          <a:p>
            <a:pPr>
              <a:defRPr/>
            </a:pPr>
            <a:endParaRPr lang="cs-CZ"/>
          </a:p>
        </c:txPr>
        <c:crossAx val="345688120"/>
        <c:crosses val="autoZero"/>
        <c:auto val="1"/>
        <c:lblAlgn val="ctr"/>
        <c:lblOffset val="100"/>
        <c:noMultiLvlLbl val="0"/>
      </c:catAx>
      <c:valAx>
        <c:axId val="345688120"/>
        <c:scaling>
          <c:orientation val="minMax"/>
        </c:scaling>
        <c:delete val="1"/>
        <c:axPos val="t"/>
        <c:numFmt formatCode="0%" sourceLinked="1"/>
        <c:majorTickMark val="out"/>
        <c:minorTickMark val="none"/>
        <c:tickLblPos val="none"/>
        <c:crossAx val="345682632"/>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rgbClr val="000000"/>
          </a:solidFill>
          <a:latin typeface="Hevetica"/>
          <a:ea typeface="Calibri"/>
          <a:cs typeface="Calibri"/>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2252652124314664E-2"/>
          <c:y val="5.4597020993049833E-2"/>
          <c:w val="0.78699355576171026"/>
          <c:h val="0.80671628276502638"/>
        </c:manualLayout>
      </c:layout>
      <c:barChart>
        <c:barDir val="col"/>
        <c:grouping val="percentStacked"/>
        <c:varyColors val="0"/>
        <c:ser>
          <c:idx val="2"/>
          <c:order val="0"/>
          <c:tx>
            <c:strRef>
              <c:f>'V7'!$C$24</c:f>
              <c:strCache>
                <c:ptCount val="1"/>
                <c:pt idx="0">
                  <c:v>Ano, vím přesně, kde bych ji našel/a</c:v>
                </c:pt>
              </c:strCache>
            </c:strRef>
          </c:tx>
          <c:spPr>
            <a:solidFill>
              <a:srgbClr val="F34E0D"/>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'V7'!$B$25:$B$31</c:f>
              <c:strCache>
                <c:ptCount val="7"/>
                <c:pt idx="0">
                  <c:v>Celkem</c:v>
                </c:pt>
                <c:pt idx="1">
                  <c:v>Ženy</c:v>
                </c:pt>
                <c:pt idx="2">
                  <c:v>Muži</c:v>
                </c:pt>
                <c:pt idx="3">
                  <c:v>Praha</c:v>
                </c:pt>
                <c:pt idx="4">
                  <c:v>Brno</c:v>
                </c:pt>
                <c:pt idx="5">
                  <c:v>Ostrava</c:v>
                </c:pt>
                <c:pt idx="6">
                  <c:v>Plzeň</c:v>
                </c:pt>
              </c:strCache>
            </c:strRef>
          </c:cat>
          <c:val>
            <c:numRef>
              <c:f>'V7'!$C$25:$C$31</c:f>
              <c:numCache>
                <c:formatCode>0</c:formatCode>
                <c:ptCount val="7"/>
                <c:pt idx="0">
                  <c:v>10.182562328488308</c:v>
                </c:pt>
                <c:pt idx="1">
                  <c:v>10.933384821564625</c:v>
                </c:pt>
                <c:pt idx="2">
                  <c:v>9.4295993549756361</c:v>
                </c:pt>
                <c:pt idx="3">
                  <c:v>9.9318716478899223</c:v>
                </c:pt>
                <c:pt idx="4">
                  <c:v>10.32359253489696</c:v>
                </c:pt>
                <c:pt idx="5">
                  <c:v>11.168437180071713</c:v>
                </c:pt>
                <c:pt idx="6">
                  <c:v>9.7947061509526527</c:v>
                </c:pt>
              </c:numCache>
            </c:numRef>
          </c:val>
        </c:ser>
        <c:ser>
          <c:idx val="3"/>
          <c:order val="1"/>
          <c:tx>
            <c:strRef>
              <c:f>'V7'!$D$24</c:f>
              <c:strCache>
                <c:ptCount val="1"/>
                <c:pt idx="0">
                  <c:v>Ano, mám pár tipů, které bych zkusil/a, ale nevím přesně</c:v>
                </c:pt>
              </c:strCache>
            </c:strRef>
          </c:tx>
          <c:spPr>
            <a:solidFill>
              <a:srgbClr val="FFA102"/>
            </a:solidFill>
          </c:spPr>
          <c:invertIfNegative val="0"/>
          <c:dLbls>
            <c:numFmt formatCode="#,##0&quot;%&quot;" sourceLinked="0"/>
            <c:spPr>
              <a:noFill/>
              <a:ln>
                <a:noFill/>
              </a:ln>
              <a:effectLst/>
            </c:spPr>
            <c:txPr>
              <a:bodyPr/>
              <a:lstStyle/>
              <a:p>
                <a:pPr>
                  <a:defRPr sz="1200"/>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'V7'!$B$25:$B$31</c:f>
              <c:strCache>
                <c:ptCount val="7"/>
                <c:pt idx="0">
                  <c:v>Celkem</c:v>
                </c:pt>
                <c:pt idx="1">
                  <c:v>Ženy</c:v>
                </c:pt>
                <c:pt idx="2">
                  <c:v>Muži</c:v>
                </c:pt>
                <c:pt idx="3">
                  <c:v>Praha</c:v>
                </c:pt>
                <c:pt idx="4">
                  <c:v>Brno</c:v>
                </c:pt>
                <c:pt idx="5">
                  <c:v>Ostrava</c:v>
                </c:pt>
                <c:pt idx="6">
                  <c:v>Plzeň</c:v>
                </c:pt>
              </c:strCache>
            </c:strRef>
          </c:cat>
          <c:val>
            <c:numRef>
              <c:f>'V7'!$D$25:$D$31</c:f>
              <c:numCache>
                <c:formatCode>0</c:formatCode>
                <c:ptCount val="7"/>
                <c:pt idx="0">
                  <c:v>34.001336617880149</c:v>
                </c:pt>
                <c:pt idx="1">
                  <c:v>35.894271565255266</c:v>
                </c:pt>
                <c:pt idx="2">
                  <c:v>32.103005201619922</c:v>
                </c:pt>
                <c:pt idx="3">
                  <c:v>36.666287694718527</c:v>
                </c:pt>
                <c:pt idx="4">
                  <c:v>37.677816236893577</c:v>
                </c:pt>
                <c:pt idx="5">
                  <c:v>22.52029920852225</c:v>
                </c:pt>
                <c:pt idx="6">
                  <c:v>29.063591297400226</c:v>
                </c:pt>
              </c:numCache>
            </c:numRef>
          </c:val>
        </c:ser>
        <c:ser>
          <c:idx val="4"/>
          <c:order val="2"/>
          <c:tx>
            <c:strRef>
              <c:f>'V7'!$E$24</c:f>
              <c:strCache>
                <c:ptCount val="1"/>
                <c:pt idx="0">
                  <c:v>Ne, nevím</c:v>
                </c:pt>
              </c:strCache>
            </c:strRef>
          </c:tx>
          <c:spPr>
            <a:solidFill>
              <a:srgbClr val="8B8278"/>
            </a:solidFill>
          </c:spPr>
          <c:invertIfNegative val="0"/>
          <c:dLbls>
            <c:numFmt formatCode="#,##0&quot;%&quot;" sourceLinked="0"/>
            <c:spPr>
              <a:noFill/>
              <a:ln>
                <a:noFill/>
              </a:ln>
              <a:effectLst/>
            </c:spPr>
            <c:txPr>
              <a:bodyPr/>
              <a:lstStyle/>
              <a:p>
                <a:pPr>
                  <a:defRPr sz="1200">
                    <a:solidFill>
                      <a:sysClr val="windowText" lastClr="000000"/>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'V7'!$B$25:$B$31</c:f>
              <c:strCache>
                <c:ptCount val="7"/>
                <c:pt idx="0">
                  <c:v>Celkem</c:v>
                </c:pt>
                <c:pt idx="1">
                  <c:v>Ženy</c:v>
                </c:pt>
                <c:pt idx="2">
                  <c:v>Muži</c:v>
                </c:pt>
                <c:pt idx="3">
                  <c:v>Praha</c:v>
                </c:pt>
                <c:pt idx="4">
                  <c:v>Brno</c:v>
                </c:pt>
                <c:pt idx="5">
                  <c:v>Ostrava</c:v>
                </c:pt>
                <c:pt idx="6">
                  <c:v>Plzeň</c:v>
                </c:pt>
              </c:strCache>
            </c:strRef>
          </c:cat>
          <c:val>
            <c:numRef>
              <c:f>'V7'!$E$25:$E$31</c:f>
              <c:numCache>
                <c:formatCode>0</c:formatCode>
                <c:ptCount val="7"/>
                <c:pt idx="0">
                  <c:v>55.816101053631542</c:v>
                </c:pt>
                <c:pt idx="1">
                  <c:v>53.172343613180118</c:v>
                </c:pt>
                <c:pt idx="2">
                  <c:v>58.467395443404435</c:v>
                </c:pt>
                <c:pt idx="3">
                  <c:v>53.401840657391539</c:v>
                </c:pt>
                <c:pt idx="4">
                  <c:v>51.998591228209456</c:v>
                </c:pt>
                <c:pt idx="5">
                  <c:v>66.311263611406034</c:v>
                </c:pt>
                <c:pt idx="6">
                  <c:v>61.141702551647114</c:v>
                </c:pt>
              </c:numCache>
            </c:numRef>
          </c:val>
        </c:ser>
        <c:dLbls>
          <c:dLblPos val="ctr"/>
          <c:showLegendKey val="0"/>
          <c:showVal val="1"/>
          <c:showCatName val="0"/>
          <c:showSerName val="0"/>
          <c:showPercent val="0"/>
          <c:showBubbleSize val="0"/>
        </c:dLbls>
        <c:gapWidth val="150"/>
        <c:overlap val="100"/>
        <c:axId val="347466432"/>
        <c:axId val="347468392"/>
      </c:barChart>
      <c:catAx>
        <c:axId val="347466432"/>
        <c:scaling>
          <c:orientation val="minMax"/>
        </c:scaling>
        <c:delete val="0"/>
        <c:axPos val="b"/>
        <c:numFmt formatCode="General" sourceLinked="1"/>
        <c:majorTickMark val="out"/>
        <c:minorTickMark val="none"/>
        <c:tickLblPos val="low"/>
        <c:spPr>
          <a:ln>
            <a:noFill/>
          </a:ln>
        </c:spPr>
        <c:txPr>
          <a:bodyPr/>
          <a:lstStyle/>
          <a:p>
            <a:pPr>
              <a:defRPr sz="1100"/>
            </a:pPr>
            <a:endParaRPr lang="cs-CZ"/>
          </a:p>
        </c:txPr>
        <c:crossAx val="347468392"/>
        <c:crosses val="autoZero"/>
        <c:auto val="1"/>
        <c:lblAlgn val="ctr"/>
        <c:lblOffset val="100"/>
        <c:noMultiLvlLbl val="0"/>
      </c:catAx>
      <c:valAx>
        <c:axId val="347468392"/>
        <c:scaling>
          <c:orientation val="minMax"/>
        </c:scaling>
        <c:delete val="1"/>
        <c:axPos val="l"/>
        <c:numFmt formatCode="0%" sourceLinked="1"/>
        <c:majorTickMark val="out"/>
        <c:minorTickMark val="none"/>
        <c:tickLblPos val="nextTo"/>
        <c:crossAx val="347466432"/>
        <c:crosses val="autoZero"/>
        <c:crossBetween val="between"/>
      </c:valAx>
      <c:spPr>
        <a:noFill/>
        <a:ln>
          <a:noFill/>
        </a:ln>
      </c:spPr>
    </c:plotArea>
    <c:legend>
      <c:legendPos val="r"/>
      <c:layout>
        <c:manualLayout>
          <c:xMode val="edge"/>
          <c:yMode val="edge"/>
          <c:x val="0.78848267104250369"/>
          <c:y val="6.0443039823344882E-2"/>
          <c:w val="0.21151732895749631"/>
          <c:h val="0.83223476308876454"/>
        </c:manualLayout>
      </c:layout>
      <c:overlay val="0"/>
      <c:txPr>
        <a:bodyPr/>
        <a:lstStyle/>
        <a:p>
          <a:pPr>
            <a:defRPr sz="1100"/>
          </a:pPr>
          <a:endParaRPr lang="cs-CZ"/>
        </a:p>
      </c:txPr>
    </c:legend>
    <c:plotVisOnly val="1"/>
    <c:dispBlanksAs val="gap"/>
    <c:showDLblsOverMax val="0"/>
  </c:chart>
  <c:spPr>
    <a:noFill/>
    <a:ln>
      <a:noFill/>
    </a:ln>
  </c:spPr>
  <c:txPr>
    <a:bodyPr/>
    <a:lstStyle/>
    <a:p>
      <a:pPr>
        <a:defRPr sz="1200">
          <a:latin typeface="Helvetica"/>
          <a:cs typeface="Helvetica Neue"/>
        </a:defRPr>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44C5ECE-C47D-144F-9A32-2196633ADC54}" type="datetimeFigureOut">
              <a:rPr lang="en-US" smtClean="0"/>
              <a:t>8/26/2015</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65E9F43-B9B8-924E-AD47-815485869DFC}" type="slidenum">
              <a:rPr lang="en-US" smtClean="0"/>
              <a:t>‹#›</a:t>
            </a:fld>
            <a:endParaRPr lang="en-US" dirty="0"/>
          </a:p>
        </p:txBody>
      </p:sp>
    </p:spTree>
    <p:extLst>
      <p:ext uri="{BB962C8B-B14F-4D97-AF65-F5344CB8AC3E}">
        <p14:creationId xmlns:p14="http://schemas.microsoft.com/office/powerpoint/2010/main" val="180061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3282068-7E4A-6742-A1D0-4116A3DCED97}" type="datetimeFigureOut">
              <a:rPr lang="en-US" smtClean="0"/>
              <a:t>8/26/2015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75C58A9-DB5E-6E41-87D0-681C845D8C65}" type="slidenum">
              <a:rPr lang="en-US" smtClean="0"/>
              <a:t>‹#›</a:t>
            </a:fld>
            <a:endParaRPr lang="en-US" dirty="0"/>
          </a:p>
        </p:txBody>
      </p:sp>
    </p:spTree>
    <p:extLst>
      <p:ext uri="{BB962C8B-B14F-4D97-AF65-F5344CB8AC3E}">
        <p14:creationId xmlns:p14="http://schemas.microsoft.com/office/powerpoint/2010/main" val="18988411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268409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87414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276341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207514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414337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2259010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14</a:t>
            </a:fld>
            <a:endParaRPr lang="en-AU" dirty="0">
              <a:solidFill>
                <a:prstClr val="black"/>
              </a:solidFill>
            </a:endParaRPr>
          </a:p>
        </p:txBody>
      </p:sp>
    </p:spTree>
    <p:extLst>
      <p:ext uri="{BB962C8B-B14F-4D97-AF65-F5344CB8AC3E}">
        <p14:creationId xmlns:p14="http://schemas.microsoft.com/office/powerpoint/2010/main" val="206471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15</a:t>
            </a:fld>
            <a:endParaRPr lang="en-AU" dirty="0">
              <a:solidFill>
                <a:prstClr val="black"/>
              </a:solidFill>
            </a:endParaRPr>
          </a:p>
        </p:txBody>
      </p:sp>
    </p:spTree>
    <p:extLst>
      <p:ext uri="{BB962C8B-B14F-4D97-AF65-F5344CB8AC3E}">
        <p14:creationId xmlns:p14="http://schemas.microsoft.com/office/powerpoint/2010/main" val="63732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16</a:t>
            </a:fld>
            <a:endParaRPr lang="en-AU" dirty="0">
              <a:solidFill>
                <a:prstClr val="black"/>
              </a:solidFill>
            </a:endParaRPr>
          </a:p>
        </p:txBody>
      </p:sp>
    </p:spTree>
    <p:extLst>
      <p:ext uri="{BB962C8B-B14F-4D97-AF65-F5344CB8AC3E}">
        <p14:creationId xmlns:p14="http://schemas.microsoft.com/office/powerpoint/2010/main" val="8479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17</a:t>
            </a:fld>
            <a:endParaRPr lang="en-AU" dirty="0">
              <a:solidFill>
                <a:prstClr val="black"/>
              </a:solidFill>
            </a:endParaRPr>
          </a:p>
        </p:txBody>
      </p:sp>
    </p:spTree>
    <p:extLst>
      <p:ext uri="{BB962C8B-B14F-4D97-AF65-F5344CB8AC3E}">
        <p14:creationId xmlns:p14="http://schemas.microsoft.com/office/powerpoint/2010/main" val="1695507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18</a:t>
            </a:fld>
            <a:endParaRPr lang="en-AU" dirty="0">
              <a:solidFill>
                <a:prstClr val="black"/>
              </a:solidFill>
            </a:endParaRPr>
          </a:p>
        </p:txBody>
      </p:sp>
    </p:spTree>
    <p:extLst>
      <p:ext uri="{BB962C8B-B14F-4D97-AF65-F5344CB8AC3E}">
        <p14:creationId xmlns:p14="http://schemas.microsoft.com/office/powerpoint/2010/main" val="413551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a:t>
            </a:fld>
            <a:endParaRPr lang="en-AU" dirty="0">
              <a:solidFill>
                <a:prstClr val="black"/>
              </a:solidFill>
            </a:endParaRPr>
          </a:p>
        </p:txBody>
      </p:sp>
    </p:spTree>
    <p:extLst>
      <p:ext uri="{BB962C8B-B14F-4D97-AF65-F5344CB8AC3E}">
        <p14:creationId xmlns:p14="http://schemas.microsoft.com/office/powerpoint/2010/main" val="660876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19</a:t>
            </a:fld>
            <a:endParaRPr lang="en-AU" dirty="0">
              <a:solidFill>
                <a:prstClr val="black"/>
              </a:solidFill>
            </a:endParaRPr>
          </a:p>
        </p:txBody>
      </p:sp>
    </p:spTree>
    <p:extLst>
      <p:ext uri="{BB962C8B-B14F-4D97-AF65-F5344CB8AC3E}">
        <p14:creationId xmlns:p14="http://schemas.microsoft.com/office/powerpoint/2010/main" val="56582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124272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21</a:t>
            </a:fld>
            <a:endParaRPr lang="en-AU" dirty="0">
              <a:solidFill>
                <a:prstClr val="black"/>
              </a:solidFill>
            </a:endParaRPr>
          </a:p>
        </p:txBody>
      </p:sp>
    </p:spTree>
    <p:extLst>
      <p:ext uri="{BB962C8B-B14F-4D97-AF65-F5344CB8AC3E}">
        <p14:creationId xmlns:p14="http://schemas.microsoft.com/office/powerpoint/2010/main" val="246842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22</a:t>
            </a:fld>
            <a:endParaRPr lang="en-AU" dirty="0">
              <a:solidFill>
                <a:prstClr val="black"/>
              </a:solidFill>
            </a:endParaRPr>
          </a:p>
        </p:txBody>
      </p:sp>
    </p:spTree>
    <p:extLst>
      <p:ext uri="{BB962C8B-B14F-4D97-AF65-F5344CB8AC3E}">
        <p14:creationId xmlns:p14="http://schemas.microsoft.com/office/powerpoint/2010/main" val="220080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23</a:t>
            </a:fld>
            <a:endParaRPr lang="en-AU" dirty="0">
              <a:solidFill>
                <a:prstClr val="black"/>
              </a:solidFill>
            </a:endParaRPr>
          </a:p>
        </p:txBody>
      </p:sp>
    </p:spTree>
    <p:extLst>
      <p:ext uri="{BB962C8B-B14F-4D97-AF65-F5344CB8AC3E}">
        <p14:creationId xmlns:p14="http://schemas.microsoft.com/office/powerpoint/2010/main" val="256356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24</a:t>
            </a:fld>
            <a:endParaRPr lang="en-AU" dirty="0">
              <a:solidFill>
                <a:prstClr val="black"/>
              </a:solidFill>
            </a:endParaRPr>
          </a:p>
        </p:txBody>
      </p:sp>
    </p:spTree>
    <p:extLst>
      <p:ext uri="{BB962C8B-B14F-4D97-AF65-F5344CB8AC3E}">
        <p14:creationId xmlns:p14="http://schemas.microsoft.com/office/powerpoint/2010/main" val="1650286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25</a:t>
            </a:fld>
            <a:endParaRPr lang="en-AU" dirty="0">
              <a:solidFill>
                <a:prstClr val="black"/>
              </a:solidFill>
            </a:endParaRPr>
          </a:p>
        </p:txBody>
      </p:sp>
    </p:spTree>
    <p:extLst>
      <p:ext uri="{BB962C8B-B14F-4D97-AF65-F5344CB8AC3E}">
        <p14:creationId xmlns:p14="http://schemas.microsoft.com/office/powerpoint/2010/main" val="2457203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26</a:t>
            </a:fld>
            <a:endParaRPr lang="en-AU" dirty="0">
              <a:solidFill>
                <a:prstClr val="black"/>
              </a:solidFill>
            </a:endParaRPr>
          </a:p>
        </p:txBody>
      </p:sp>
    </p:spTree>
    <p:extLst>
      <p:ext uri="{BB962C8B-B14F-4D97-AF65-F5344CB8AC3E}">
        <p14:creationId xmlns:p14="http://schemas.microsoft.com/office/powerpoint/2010/main" val="3206406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27</a:t>
            </a:fld>
            <a:endParaRPr lang="en-AU" dirty="0">
              <a:solidFill>
                <a:prstClr val="black"/>
              </a:solidFill>
            </a:endParaRPr>
          </a:p>
        </p:txBody>
      </p:sp>
    </p:spTree>
    <p:extLst>
      <p:ext uri="{BB962C8B-B14F-4D97-AF65-F5344CB8AC3E}">
        <p14:creationId xmlns:p14="http://schemas.microsoft.com/office/powerpoint/2010/main" val="404466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28</a:t>
            </a:fld>
            <a:endParaRPr lang="en-AU" dirty="0">
              <a:solidFill>
                <a:prstClr val="black"/>
              </a:solidFill>
            </a:endParaRPr>
          </a:p>
        </p:txBody>
      </p:sp>
    </p:spTree>
    <p:extLst>
      <p:ext uri="{BB962C8B-B14F-4D97-AF65-F5344CB8AC3E}">
        <p14:creationId xmlns:p14="http://schemas.microsoft.com/office/powerpoint/2010/main" val="88364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171456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29</a:t>
            </a:fld>
            <a:endParaRPr lang="en-AU" dirty="0">
              <a:solidFill>
                <a:prstClr val="black"/>
              </a:solidFill>
            </a:endParaRPr>
          </a:p>
        </p:txBody>
      </p:sp>
    </p:spTree>
    <p:extLst>
      <p:ext uri="{BB962C8B-B14F-4D97-AF65-F5344CB8AC3E}">
        <p14:creationId xmlns:p14="http://schemas.microsoft.com/office/powerpoint/2010/main" val="3053673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30</a:t>
            </a:fld>
            <a:endParaRPr lang="en-AU" dirty="0">
              <a:solidFill>
                <a:prstClr val="black"/>
              </a:solidFill>
            </a:endParaRPr>
          </a:p>
        </p:txBody>
      </p:sp>
    </p:spTree>
    <p:extLst>
      <p:ext uri="{BB962C8B-B14F-4D97-AF65-F5344CB8AC3E}">
        <p14:creationId xmlns:p14="http://schemas.microsoft.com/office/powerpoint/2010/main" val="658796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2977436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32</a:t>
            </a:fld>
            <a:endParaRPr lang="en-AU" dirty="0">
              <a:solidFill>
                <a:prstClr val="black"/>
              </a:solidFill>
            </a:endParaRPr>
          </a:p>
        </p:txBody>
      </p:sp>
    </p:spTree>
    <p:extLst>
      <p:ext uri="{BB962C8B-B14F-4D97-AF65-F5344CB8AC3E}">
        <p14:creationId xmlns:p14="http://schemas.microsoft.com/office/powerpoint/2010/main" val="2794490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33</a:t>
            </a:fld>
            <a:endParaRPr lang="en-AU" dirty="0">
              <a:solidFill>
                <a:prstClr val="black"/>
              </a:solidFill>
            </a:endParaRPr>
          </a:p>
        </p:txBody>
      </p:sp>
    </p:spTree>
    <p:extLst>
      <p:ext uri="{BB962C8B-B14F-4D97-AF65-F5344CB8AC3E}">
        <p14:creationId xmlns:p14="http://schemas.microsoft.com/office/powerpoint/2010/main" val="417002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34</a:t>
            </a:fld>
            <a:endParaRPr lang="en-AU" dirty="0">
              <a:solidFill>
                <a:prstClr val="black"/>
              </a:solidFill>
            </a:endParaRPr>
          </a:p>
        </p:txBody>
      </p:sp>
    </p:spTree>
    <p:extLst>
      <p:ext uri="{BB962C8B-B14F-4D97-AF65-F5344CB8AC3E}">
        <p14:creationId xmlns:p14="http://schemas.microsoft.com/office/powerpoint/2010/main" val="1281143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35</a:t>
            </a:fld>
            <a:endParaRPr lang="en-AU" dirty="0">
              <a:solidFill>
                <a:prstClr val="black"/>
              </a:solidFill>
            </a:endParaRPr>
          </a:p>
        </p:txBody>
      </p:sp>
    </p:spTree>
    <p:extLst>
      <p:ext uri="{BB962C8B-B14F-4D97-AF65-F5344CB8AC3E}">
        <p14:creationId xmlns:p14="http://schemas.microsoft.com/office/powerpoint/2010/main" val="1061090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4132148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37</a:t>
            </a:fld>
            <a:endParaRPr lang="en-AU" dirty="0">
              <a:solidFill>
                <a:prstClr val="black"/>
              </a:solidFill>
            </a:endParaRPr>
          </a:p>
        </p:txBody>
      </p:sp>
    </p:spTree>
    <p:extLst>
      <p:ext uri="{BB962C8B-B14F-4D97-AF65-F5344CB8AC3E}">
        <p14:creationId xmlns:p14="http://schemas.microsoft.com/office/powerpoint/2010/main" val="1810314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38</a:t>
            </a:fld>
            <a:endParaRPr lang="en-AU" dirty="0">
              <a:solidFill>
                <a:prstClr val="black"/>
              </a:solidFill>
            </a:endParaRPr>
          </a:p>
        </p:txBody>
      </p:sp>
    </p:spTree>
    <p:extLst>
      <p:ext uri="{BB962C8B-B14F-4D97-AF65-F5344CB8AC3E}">
        <p14:creationId xmlns:p14="http://schemas.microsoft.com/office/powerpoint/2010/main" val="314324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2661631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39</a:t>
            </a:fld>
            <a:endParaRPr lang="en-AU" dirty="0">
              <a:solidFill>
                <a:prstClr val="black"/>
              </a:solidFill>
            </a:endParaRPr>
          </a:p>
        </p:txBody>
      </p:sp>
    </p:spTree>
    <p:extLst>
      <p:ext uri="{BB962C8B-B14F-4D97-AF65-F5344CB8AC3E}">
        <p14:creationId xmlns:p14="http://schemas.microsoft.com/office/powerpoint/2010/main" val="1068164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40</a:t>
            </a:fld>
            <a:endParaRPr lang="en-AU" dirty="0">
              <a:solidFill>
                <a:prstClr val="black"/>
              </a:solidFill>
            </a:endParaRPr>
          </a:p>
        </p:txBody>
      </p:sp>
    </p:spTree>
    <p:extLst>
      <p:ext uri="{BB962C8B-B14F-4D97-AF65-F5344CB8AC3E}">
        <p14:creationId xmlns:p14="http://schemas.microsoft.com/office/powerpoint/2010/main" val="3804820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41</a:t>
            </a:fld>
            <a:endParaRPr lang="en-AU" dirty="0">
              <a:solidFill>
                <a:prstClr val="black"/>
              </a:solidFill>
            </a:endParaRPr>
          </a:p>
        </p:txBody>
      </p:sp>
    </p:spTree>
    <p:extLst>
      <p:ext uri="{BB962C8B-B14F-4D97-AF65-F5344CB8AC3E}">
        <p14:creationId xmlns:p14="http://schemas.microsoft.com/office/powerpoint/2010/main" val="4039557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42</a:t>
            </a:fld>
            <a:endParaRPr lang="en-AU" dirty="0">
              <a:solidFill>
                <a:prstClr val="black"/>
              </a:solidFill>
            </a:endParaRPr>
          </a:p>
        </p:txBody>
      </p:sp>
    </p:spTree>
    <p:extLst>
      <p:ext uri="{BB962C8B-B14F-4D97-AF65-F5344CB8AC3E}">
        <p14:creationId xmlns:p14="http://schemas.microsoft.com/office/powerpoint/2010/main" val="1473097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43</a:t>
            </a:fld>
            <a:endParaRPr lang="en-AU" dirty="0">
              <a:solidFill>
                <a:prstClr val="black"/>
              </a:solidFill>
            </a:endParaRPr>
          </a:p>
        </p:txBody>
      </p:sp>
    </p:spTree>
    <p:extLst>
      <p:ext uri="{BB962C8B-B14F-4D97-AF65-F5344CB8AC3E}">
        <p14:creationId xmlns:p14="http://schemas.microsoft.com/office/powerpoint/2010/main" val="3423846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44</a:t>
            </a:fld>
            <a:endParaRPr lang="en-AU" dirty="0">
              <a:solidFill>
                <a:prstClr val="black"/>
              </a:solidFill>
            </a:endParaRPr>
          </a:p>
        </p:txBody>
      </p:sp>
    </p:spTree>
    <p:extLst>
      <p:ext uri="{BB962C8B-B14F-4D97-AF65-F5344CB8AC3E}">
        <p14:creationId xmlns:p14="http://schemas.microsoft.com/office/powerpoint/2010/main" val="244175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a:t>
            </a:fld>
            <a:endParaRPr lang="en-AU" dirty="0">
              <a:solidFill>
                <a:prstClr val="black"/>
              </a:solidFill>
            </a:endParaRPr>
          </a:p>
        </p:txBody>
      </p:sp>
    </p:spTree>
    <p:extLst>
      <p:ext uri="{BB962C8B-B14F-4D97-AF65-F5344CB8AC3E}">
        <p14:creationId xmlns:p14="http://schemas.microsoft.com/office/powerpoint/2010/main" val="245927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165181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a:t>
            </a:fld>
            <a:endParaRPr lang="en-AU" dirty="0">
              <a:solidFill>
                <a:prstClr val="black"/>
              </a:solidFill>
            </a:endParaRPr>
          </a:p>
        </p:txBody>
      </p:sp>
    </p:spTree>
    <p:extLst>
      <p:ext uri="{BB962C8B-B14F-4D97-AF65-F5344CB8AC3E}">
        <p14:creationId xmlns:p14="http://schemas.microsoft.com/office/powerpoint/2010/main" val="82900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160290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169665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257300"/>
            <a:ext cx="7772400" cy="1562101"/>
          </a:xfrm>
        </p:spPr>
        <p:txBody>
          <a:bodyPr>
            <a:normAutofit/>
          </a:bodyPr>
          <a:lstStyle>
            <a:lvl1pPr>
              <a:defRPr sz="3600" cap="all" baseline="0">
                <a:latin typeface="Helvetica"/>
                <a:cs typeface="Helvetica"/>
              </a:defRPr>
            </a:lvl1pPr>
          </a:lstStyle>
          <a:p>
            <a:r>
              <a:rPr lang="cs-CZ" dirty="0" smtClean="0"/>
              <a:t>CLICK TO EDIT MASTER TITLE</a:t>
            </a:r>
            <a:br>
              <a:rPr lang="cs-CZ" dirty="0" smtClean="0"/>
            </a:br>
            <a:r>
              <a:rPr lang="cs-CZ" sz="3200" dirty="0" smtClean="0"/>
              <a:t>CLICK TO EDIT</a:t>
            </a:r>
            <a:endParaRPr lang="en-US" dirty="0"/>
          </a:p>
        </p:txBody>
      </p:sp>
      <p:sp>
        <p:nvSpPr>
          <p:cNvPr id="3" name="Subtitle 2"/>
          <p:cNvSpPr>
            <a:spLocks noGrp="1"/>
          </p:cNvSpPr>
          <p:nvPr>
            <p:ph type="subTitle" idx="1"/>
          </p:nvPr>
        </p:nvSpPr>
        <p:spPr>
          <a:xfrm>
            <a:off x="457200" y="2946400"/>
            <a:ext cx="6400800" cy="1752600"/>
          </a:xfrm>
        </p:spPr>
        <p:txBody>
          <a:bodyPr>
            <a:normAutofit/>
          </a:bodyPr>
          <a:lstStyle>
            <a:lvl1pPr marL="0" indent="0" algn="l">
              <a:buNone/>
              <a:defRPr sz="2400">
                <a:solidFill>
                  <a:srgbClr val="BE1E1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25650330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Slide Number Placeholder 3"/>
          <p:cNvSpPr txBox="1">
            <a:spLocks/>
          </p:cNvSpPr>
          <p:nvPr userDrawn="1"/>
        </p:nvSpPr>
        <p:spPr>
          <a:xfrm>
            <a:off x="220920" y="62718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E7A420-D41C-E741-88DF-A22365AC38A6}" type="slidenum">
              <a:rPr lang="en-US" sz="1400" smtClean="0">
                <a:solidFill>
                  <a:srgbClr val="756522"/>
                </a:solidFill>
                <a:latin typeface="Helvetica Neue"/>
                <a:cs typeface="Helvetica Neue"/>
              </a:rPr>
              <a:pPr/>
              <a:t>‹#›</a:t>
            </a:fld>
            <a:endParaRPr lang="en-US" sz="1400" dirty="0">
              <a:solidFill>
                <a:srgbClr val="756522"/>
              </a:solidFill>
              <a:latin typeface="Helvetica Neue"/>
              <a:cs typeface="Helvetica Neue"/>
            </a:endParaRPr>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17417933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Slide Number Placeholder 3"/>
          <p:cNvSpPr txBox="1">
            <a:spLocks/>
          </p:cNvSpPr>
          <p:nvPr userDrawn="1"/>
        </p:nvSpPr>
        <p:spPr>
          <a:xfrm>
            <a:off x="220920" y="62718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E7A420-D41C-E741-88DF-A22365AC38A6}" type="slidenum">
              <a:rPr lang="en-US" sz="1400" smtClean="0">
                <a:solidFill>
                  <a:srgbClr val="756522"/>
                </a:solidFill>
                <a:latin typeface="Helvetica Neue"/>
                <a:cs typeface="Helvetica Neue"/>
              </a:rPr>
              <a:pPr/>
              <a:t>‹#›</a:t>
            </a:fld>
            <a:endParaRPr lang="en-US" sz="1400" dirty="0">
              <a:solidFill>
                <a:srgbClr val="756522"/>
              </a:solidFill>
              <a:latin typeface="Helvetica Neue"/>
              <a:cs typeface="Helvetica Neue"/>
            </a:endParaRPr>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266052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1964880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16100"/>
            <a:ext cx="7772400" cy="1362075"/>
          </a:xfrm>
        </p:spPr>
        <p:txBody>
          <a:bodyPr anchor="t">
            <a:normAutofit/>
          </a:bodyPr>
          <a:lstStyle>
            <a:lvl1pPr algn="l">
              <a:defRPr sz="3600" b="1" cap="none">
                <a:latin typeface="Helvetica"/>
                <a:cs typeface="Helvetica"/>
              </a:defRPr>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722313" y="3213100"/>
            <a:ext cx="7772400" cy="584200"/>
          </a:xfrm>
        </p:spPr>
        <p:txBody>
          <a:bodyPr anchor="b"/>
          <a:lstStyle>
            <a:lvl1pPr marL="0" indent="0">
              <a:buNone/>
              <a:defRPr sz="2000">
                <a:solidFill>
                  <a:srgbClr val="BE1E11"/>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Tree>
    <p:extLst>
      <p:ext uri="{BB962C8B-B14F-4D97-AF65-F5344CB8AC3E}">
        <p14:creationId xmlns:p14="http://schemas.microsoft.com/office/powerpoint/2010/main" val="31565226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775245"/>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Content Placeholder 3"/>
          <p:cNvSpPr>
            <a:spLocks noGrp="1"/>
          </p:cNvSpPr>
          <p:nvPr>
            <p:ph sz="half" idx="2"/>
          </p:nvPr>
        </p:nvSpPr>
        <p:spPr>
          <a:xfrm>
            <a:off x="4648200" y="775245"/>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336502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764704"/>
            <a:ext cx="4040188" cy="639762"/>
          </a:xfrm>
        </p:spPr>
        <p:txBody>
          <a:bodyPr anchor="ct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4" name="Content Placeholder 3"/>
          <p:cNvSpPr>
            <a:spLocks noGrp="1"/>
          </p:cNvSpPr>
          <p:nvPr>
            <p:ph sz="half" idx="2"/>
          </p:nvPr>
        </p:nvSpPr>
        <p:spPr>
          <a:xfrm>
            <a:off x="457200" y="1417166"/>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Text Placeholder 4"/>
          <p:cNvSpPr>
            <a:spLocks noGrp="1"/>
          </p:cNvSpPr>
          <p:nvPr>
            <p:ph type="body" sz="quarter" idx="3"/>
          </p:nvPr>
        </p:nvSpPr>
        <p:spPr>
          <a:xfrm>
            <a:off x="4645025" y="764704"/>
            <a:ext cx="4041775" cy="639762"/>
          </a:xfrm>
        </p:spPr>
        <p:txBody>
          <a:bodyPr anchor="ct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1417166"/>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42147931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267918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4030533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normAutofit/>
          </a:bodyPr>
          <a:lstStyle>
            <a:lvl1pPr algn="l">
              <a:defRPr sz="2400" b="0"/>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401128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258695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6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8640"/>
            <a:ext cx="8229600" cy="360040"/>
          </a:xfrm>
          <a:prstGeom prst="rect">
            <a:avLst/>
          </a:prstGeom>
        </p:spPr>
        <p:txBody>
          <a:bodyPr vert="horz" lIns="91440" tIns="45720" rIns="91440" bIns="45720" rtlCol="0" anchor="ctr">
            <a:norm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548680"/>
            <a:ext cx="8229600" cy="50974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cxnSp>
        <p:nvCxnSpPr>
          <p:cNvPr id="5" name="Straight Connector 4"/>
          <p:cNvCxnSpPr/>
          <p:nvPr userDrawn="1">
            <p:custDataLst>
              <p:tags r:id="rId13"/>
            </p:custDataLst>
          </p:nvPr>
        </p:nvCxnSpPr>
        <p:spPr>
          <a:xfrm>
            <a:off x="306000" y="6351578"/>
            <a:ext cx="853200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9" name="TextBox 8"/>
          <p:cNvSpPr txBox="1"/>
          <p:nvPr userDrawn="1"/>
        </p:nvSpPr>
        <p:spPr>
          <a:xfrm>
            <a:off x="1067107" y="6498020"/>
            <a:ext cx="2664296" cy="200055"/>
          </a:xfrm>
          <a:prstGeom prst="rect">
            <a:avLst/>
          </a:prstGeom>
          <a:noFill/>
        </p:spPr>
        <p:txBody>
          <a:bodyPr wrap="square" rtlCol="0">
            <a:spAutoFit/>
          </a:bodyPr>
          <a:lstStyle/>
          <a:p>
            <a:r>
              <a:rPr lang="en-US" sz="700" baseline="0" dirty="0" smtClean="0">
                <a:solidFill>
                  <a:schemeClr val="tx1">
                    <a:lumMod val="50000"/>
                    <a:lumOff val="50000"/>
                  </a:schemeClr>
                </a:solidFill>
              </a:rPr>
              <a:t>©Perfect Crowd 2013</a:t>
            </a:r>
            <a:endParaRPr lang="en-US" sz="700" dirty="0">
              <a:solidFill>
                <a:schemeClr val="tx1">
                  <a:lumMod val="50000"/>
                  <a:lumOff val="50000"/>
                </a:schemeClr>
              </a:solidFill>
            </a:endParaRPr>
          </a:p>
        </p:txBody>
      </p:sp>
      <p:sp>
        <p:nvSpPr>
          <p:cNvPr id="11" name="TextBox 10"/>
          <p:cNvSpPr txBox="1"/>
          <p:nvPr userDrawn="1"/>
        </p:nvSpPr>
        <p:spPr>
          <a:xfrm>
            <a:off x="5495288" y="6450421"/>
            <a:ext cx="3394720" cy="276999"/>
          </a:xfrm>
          <a:prstGeom prst="rect">
            <a:avLst/>
          </a:prstGeom>
          <a:noFill/>
        </p:spPr>
        <p:txBody>
          <a:bodyPr wrap="square" rtlCol="0">
            <a:spAutoFit/>
          </a:bodyPr>
          <a:lstStyle/>
          <a:p>
            <a:pPr algn="r"/>
            <a:r>
              <a:rPr lang="en-GB" sz="1200" noProof="0" dirty="0" smtClean="0">
                <a:solidFill>
                  <a:schemeClr val="tx1">
                    <a:lumMod val="50000"/>
                    <a:lumOff val="50000"/>
                  </a:schemeClr>
                </a:solidFill>
                <a:latin typeface="Helvetica"/>
                <a:cs typeface="Helvetica"/>
              </a:rPr>
              <a:t>Fashion Report III</a:t>
            </a:r>
            <a:endParaRPr lang="en-GB" sz="1200" noProof="0" dirty="0">
              <a:solidFill>
                <a:srgbClr val="756522"/>
              </a:solidFill>
              <a:latin typeface="Helvetica"/>
              <a:cs typeface="Helvetica"/>
            </a:endParaRPr>
          </a:p>
        </p:txBody>
      </p:sp>
      <p:pic>
        <p:nvPicPr>
          <p:cNvPr id="10" name="Picture 1"/>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595" y="6416553"/>
            <a:ext cx="713517" cy="3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563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kern="1200">
          <a:solidFill>
            <a:srgbClr val="BE1E11"/>
          </a:solidFill>
          <a:latin typeface="Helvetica"/>
          <a:ea typeface="+mj-ea"/>
          <a:cs typeface="Helvetica"/>
        </a:defRPr>
      </a:lvl1pPr>
    </p:titleStyle>
    <p:body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jtbank.cz/o-bance/wealth-repor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tiff"/><Relationship Id="rId4" Type="http://schemas.openxmlformats.org/officeDocument/2006/relationships/hyperlink" Target="http://www.kidmap.cz/"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fashionreport.cz/"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1446" y="501303"/>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r>
              <a:rPr lang="cs-CZ" sz="2800" dirty="0" smtClean="0">
                <a:solidFill>
                  <a:schemeClr val="tx1"/>
                </a:solidFill>
                <a:latin typeface="Arial Narrow" panose="020B0606020202030204" pitchFamily="34" charset="0"/>
              </a:rPr>
              <a:t>O FASHION REPORTU</a:t>
            </a:r>
            <a:endParaRPr lang="en-AU" sz="2800" dirty="0">
              <a:solidFill>
                <a:schemeClr val="tx1"/>
              </a:solidFill>
              <a:latin typeface="Arial Narrow" panose="020B0606020202030204" pitchFamily="34" charset="0"/>
              <a:ea typeface="+mn-ea"/>
            </a:endParaRPr>
          </a:p>
        </p:txBody>
      </p:sp>
      <p:sp>
        <p:nvSpPr>
          <p:cNvPr id="4" name="Content Placeholder 1"/>
          <p:cNvSpPr txBox="1">
            <a:spLocks/>
          </p:cNvSpPr>
          <p:nvPr/>
        </p:nvSpPr>
        <p:spPr>
          <a:xfrm>
            <a:off x="391446" y="1077369"/>
            <a:ext cx="8064827" cy="4381848"/>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b="0" kern="1200">
                <a:solidFill>
                  <a:srgbClr val="BE1E11"/>
                </a:solidFill>
                <a:latin typeface="Helvetica"/>
                <a:ea typeface="+mn-ea"/>
                <a:cs typeface="Helvetica"/>
              </a:defRPr>
            </a:lvl1pPr>
            <a:lvl2pPr marL="457200" indent="0" algn="l" defTabSz="457200" rtl="0" eaLnBrk="1" latinLnBrk="0" hangingPunct="1">
              <a:spcBef>
                <a:spcPct val="20000"/>
              </a:spcBef>
              <a:buFont typeface="Wingdings" charset="2"/>
              <a:buNone/>
              <a:defRPr sz="1800" b="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Wingdings" charset="2"/>
              <a:buNone/>
              <a:defRPr sz="1600" b="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Wingdings" charset="2"/>
              <a:buNone/>
              <a:defRPr sz="1400" b="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b="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r>
              <a:rPr lang="cs-CZ" dirty="0" err="1" smtClean="0">
                <a:solidFill>
                  <a:schemeClr val="tx1"/>
                </a:solidFill>
                <a:latin typeface="Arial Narrow" panose="020B0606020202030204" pitchFamily="34" charset="0"/>
              </a:rPr>
              <a:t>Fashion</a:t>
            </a:r>
            <a:r>
              <a:rPr lang="cs-CZ" dirty="0" smtClean="0">
                <a:solidFill>
                  <a:schemeClr val="tx1"/>
                </a:solidFill>
                <a:latin typeface="Arial Narrow" panose="020B0606020202030204" pitchFamily="34" charset="0"/>
              </a:rPr>
              <a:t> </a:t>
            </a:r>
            <a:r>
              <a:rPr lang="cs-CZ" dirty="0">
                <a:solidFill>
                  <a:schemeClr val="tx1"/>
                </a:solidFill>
                <a:latin typeface="Arial Narrow" panose="020B0606020202030204" pitchFamily="34" charset="0"/>
              </a:rPr>
              <a:t>R</a:t>
            </a:r>
            <a:r>
              <a:rPr lang="cs-CZ" dirty="0" smtClean="0">
                <a:solidFill>
                  <a:schemeClr val="tx1"/>
                </a:solidFill>
                <a:latin typeface="Arial Narrow" panose="020B0606020202030204" pitchFamily="34" charset="0"/>
              </a:rPr>
              <a:t>eport </a:t>
            </a:r>
            <a:r>
              <a:rPr lang="cs-CZ" dirty="0">
                <a:solidFill>
                  <a:schemeClr val="tx1"/>
                </a:solidFill>
                <a:latin typeface="Arial Narrow" panose="020B0606020202030204" pitchFamily="34" charset="0"/>
              </a:rPr>
              <a:t>je </a:t>
            </a:r>
            <a:r>
              <a:rPr lang="cs-CZ" dirty="0" smtClean="0">
                <a:solidFill>
                  <a:schemeClr val="tx1"/>
                </a:solidFill>
                <a:latin typeface="Arial Narrow" panose="020B0606020202030204" pitchFamily="34" charset="0"/>
              </a:rPr>
              <a:t>dlouhodobý </a:t>
            </a:r>
            <a:r>
              <a:rPr lang="cs-CZ" dirty="0">
                <a:solidFill>
                  <a:schemeClr val="tx1"/>
                </a:solidFill>
                <a:latin typeface="Arial Narrow" panose="020B0606020202030204" pitchFamily="34" charset="0"/>
              </a:rPr>
              <a:t>průzkumný projekt největšího českého online obchodu s módou ZOOT a výzkumné agentury Perfect Crowd, který mapuje současné oblékání a vkus Čechů i Slováků, jejich měsíční výdaje za oblečení či ochotu nakupovat v průběhu roku. Čísla a zjištění se opírají o reprezentativní vzorek české a slovenské populace od 15 do 55 let.</a:t>
            </a:r>
          </a:p>
          <a:p>
            <a:pPr algn="just"/>
            <a:r>
              <a:rPr lang="cs-CZ" dirty="0">
                <a:solidFill>
                  <a:schemeClr val="tx1"/>
                </a:solidFill>
                <a:latin typeface="Arial Narrow" panose="020B0606020202030204" pitchFamily="34" charset="0"/>
              </a:rPr>
              <a:t>V rámci </a:t>
            </a:r>
            <a:r>
              <a:rPr lang="cs-CZ" dirty="0" err="1">
                <a:solidFill>
                  <a:schemeClr val="tx1"/>
                </a:solidFill>
                <a:latin typeface="Arial Narrow" panose="020B0606020202030204" pitchFamily="34" charset="0"/>
              </a:rPr>
              <a:t>Fashion</a:t>
            </a:r>
            <a:r>
              <a:rPr lang="cs-CZ" dirty="0">
                <a:solidFill>
                  <a:schemeClr val="tx1"/>
                </a:solidFill>
                <a:latin typeface="Arial Narrow" panose="020B0606020202030204" pitchFamily="34" charset="0"/>
              </a:rPr>
              <a:t> </a:t>
            </a:r>
            <a:r>
              <a:rPr lang="cs-CZ" dirty="0" smtClean="0">
                <a:solidFill>
                  <a:schemeClr val="tx1"/>
                </a:solidFill>
                <a:latin typeface="Arial Narrow" panose="020B0606020202030204" pitchFamily="34" charset="0"/>
              </a:rPr>
              <a:t>Reportu </a:t>
            </a:r>
            <a:r>
              <a:rPr lang="cs-CZ" dirty="0">
                <a:solidFill>
                  <a:schemeClr val="tx1"/>
                </a:solidFill>
                <a:latin typeface="Arial Narrow" panose="020B0606020202030204" pitchFamily="34" charset="0"/>
              </a:rPr>
              <a:t>je dlouhodobě sledována česká a slovenská móda napříč generacemi i regiony taková, jaká skutečně je.</a:t>
            </a:r>
          </a:p>
          <a:p>
            <a:pPr algn="just"/>
            <a:r>
              <a:rPr lang="cs-CZ" dirty="0">
                <a:solidFill>
                  <a:schemeClr val="tx1"/>
                </a:solidFill>
                <a:latin typeface="Arial Narrow" panose="020B0606020202030204" pitchFamily="34" charset="0"/>
              </a:rPr>
              <a:t>ZOOT z role předního českého online obchodu s módou chce přinášet na český módní trh demokratizaci stylového oblékání a radost z módy jako výrazu společenské pestrosti a aktivního přístupu k životu a ke světu kolem nás. </a:t>
            </a:r>
          </a:p>
          <a:p>
            <a:pPr algn="just"/>
            <a:r>
              <a:rPr lang="cs-CZ" dirty="0">
                <a:solidFill>
                  <a:schemeClr val="tx1"/>
                </a:solidFill>
                <a:latin typeface="Arial Narrow" panose="020B0606020202030204" pitchFamily="34" charset="0"/>
              </a:rPr>
              <a:t>Cílem </a:t>
            </a:r>
            <a:r>
              <a:rPr lang="cs-CZ" dirty="0" err="1">
                <a:solidFill>
                  <a:schemeClr val="tx1"/>
                </a:solidFill>
                <a:latin typeface="Arial Narrow" panose="020B0606020202030204" pitchFamily="34" charset="0"/>
              </a:rPr>
              <a:t>Fashion</a:t>
            </a:r>
            <a:r>
              <a:rPr lang="cs-CZ" dirty="0">
                <a:solidFill>
                  <a:schemeClr val="tx1"/>
                </a:solidFill>
                <a:latin typeface="Arial Narrow" panose="020B0606020202030204" pitchFamily="34" charset="0"/>
              </a:rPr>
              <a:t> </a:t>
            </a:r>
            <a:r>
              <a:rPr lang="cs-CZ" dirty="0" smtClean="0">
                <a:solidFill>
                  <a:schemeClr val="tx1"/>
                </a:solidFill>
                <a:latin typeface="Arial Narrow" panose="020B0606020202030204" pitchFamily="34" charset="0"/>
              </a:rPr>
              <a:t>Reportu </a:t>
            </a:r>
            <a:r>
              <a:rPr lang="cs-CZ" dirty="0">
                <a:solidFill>
                  <a:schemeClr val="tx1"/>
                </a:solidFill>
                <a:latin typeface="Arial Narrow" panose="020B0606020202030204" pitchFamily="34" charset="0"/>
              </a:rPr>
              <a:t>je pravidelně informovat o pokrocích v tomto snažení a hledat, jak </a:t>
            </a:r>
            <a:r>
              <a:rPr lang="cs-CZ" dirty="0" smtClean="0">
                <a:solidFill>
                  <a:schemeClr val="tx1"/>
                </a:solidFill>
                <a:latin typeface="Arial Narrow" panose="020B0606020202030204" pitchFamily="34" charset="0"/>
              </a:rPr>
              <a:t>Češi </a:t>
            </a:r>
            <a:r>
              <a:rPr lang="cs-CZ" dirty="0">
                <a:solidFill>
                  <a:schemeClr val="tx1"/>
                </a:solidFill>
                <a:latin typeface="Arial Narrow" panose="020B0606020202030204" pitchFamily="34" charset="0"/>
              </a:rPr>
              <a:t>a Slováci radost z módy a oblékání pro sebe </a:t>
            </a:r>
            <a:r>
              <a:rPr lang="cs-CZ" dirty="0" smtClean="0">
                <a:solidFill>
                  <a:schemeClr val="tx1"/>
                </a:solidFill>
                <a:latin typeface="Arial Narrow" panose="020B0606020202030204" pitchFamily="34" charset="0"/>
              </a:rPr>
              <a:t>objevují.</a:t>
            </a:r>
          </a:p>
          <a:p>
            <a:pPr algn="just"/>
            <a:r>
              <a:rPr lang="cs-CZ" dirty="0" smtClean="0">
                <a:solidFill>
                  <a:schemeClr val="tx1"/>
                </a:solidFill>
                <a:latin typeface="Arial Narrow" panose="020B0606020202030204" pitchFamily="34" charset="0"/>
              </a:rPr>
              <a:t>www.fashionreport.cz</a:t>
            </a:r>
            <a:endParaRPr lang="cs-CZ"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07649446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89" y="1430439"/>
            <a:ext cx="4138695"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Když ukážeme seznam a zeptáme se, jaké návrháře </a:t>
            </a:r>
            <a:r>
              <a:rPr lang="cs-CZ" sz="2000" dirty="0">
                <a:solidFill>
                  <a:schemeClr val="tx1">
                    <a:lumMod val="75000"/>
                    <a:lumOff val="25000"/>
                  </a:schemeClr>
                </a:solidFill>
                <a:latin typeface="Arial Narrow" panose="020B0606020202030204" pitchFamily="34" charset="0"/>
              </a:rPr>
              <a:t>respondenti znají </a:t>
            </a:r>
            <a:r>
              <a:rPr lang="cs-CZ" sz="2000" dirty="0" smtClean="0">
                <a:solidFill>
                  <a:schemeClr val="tx1">
                    <a:lumMod val="75000"/>
                    <a:lumOff val="25000"/>
                  </a:schemeClr>
                </a:solidFill>
                <a:latin typeface="Arial Narrow" panose="020B0606020202030204" pitchFamily="34" charset="0"/>
              </a:rPr>
              <a:t>alespoň podle jména, Blanku </a:t>
            </a:r>
            <a:r>
              <a:rPr lang="cs-CZ" sz="2000" dirty="0" err="1">
                <a:solidFill>
                  <a:schemeClr val="tx1">
                    <a:lumMod val="75000"/>
                    <a:lumOff val="25000"/>
                  </a:schemeClr>
                </a:solidFill>
                <a:latin typeface="Arial Narrow" panose="020B0606020202030204" pitchFamily="34" charset="0"/>
              </a:rPr>
              <a:t>Matragi</a:t>
            </a:r>
            <a:r>
              <a:rPr lang="cs-CZ" sz="2000" dirty="0">
                <a:solidFill>
                  <a:schemeClr val="tx1">
                    <a:lumMod val="75000"/>
                    <a:lumOff val="25000"/>
                  </a:schemeClr>
                </a:solidFill>
                <a:latin typeface="Arial Narrow" panose="020B0606020202030204" pitchFamily="34" charset="0"/>
              </a:rPr>
              <a:t> </a:t>
            </a:r>
            <a:r>
              <a:rPr lang="cs-CZ" sz="2000" dirty="0" smtClean="0">
                <a:solidFill>
                  <a:schemeClr val="tx1">
                    <a:lumMod val="75000"/>
                    <a:lumOff val="25000"/>
                  </a:schemeClr>
                </a:solidFill>
                <a:latin typeface="Arial Narrow" panose="020B0606020202030204" pitchFamily="34" charset="0"/>
              </a:rPr>
              <a:t>uvede 60 </a:t>
            </a:r>
            <a:r>
              <a:rPr lang="cs-CZ" sz="2000" dirty="0">
                <a:solidFill>
                  <a:schemeClr val="tx1">
                    <a:lumMod val="75000"/>
                    <a:lumOff val="25000"/>
                  </a:schemeClr>
                </a:solidFill>
                <a:latin typeface="Arial Narrow" panose="020B0606020202030204" pitchFamily="34" charset="0"/>
              </a:rPr>
              <a:t>% respondentů a Beátu Rajskou téměř </a:t>
            </a:r>
            <a:r>
              <a:rPr lang="cs-CZ" sz="2000" dirty="0" smtClean="0">
                <a:solidFill>
                  <a:schemeClr val="tx1">
                    <a:lumMod val="75000"/>
                    <a:lumOff val="25000"/>
                  </a:schemeClr>
                </a:solidFill>
                <a:latin typeface="Arial Narrow" panose="020B0606020202030204" pitchFamily="34" charset="0"/>
              </a:rPr>
              <a:t>polovina. Kruh </a:t>
            </a:r>
            <a:r>
              <a:rPr lang="cs-CZ" sz="2000" dirty="0">
                <a:solidFill>
                  <a:schemeClr val="tx1">
                    <a:lumMod val="75000"/>
                    <a:lumOff val="25000"/>
                  </a:schemeClr>
                </a:solidFill>
                <a:latin typeface="Arial Narrow" panose="020B0606020202030204" pitchFamily="34" charset="0"/>
              </a:rPr>
              <a:t>pěti nejznámějších </a:t>
            </a:r>
            <a:r>
              <a:rPr lang="cs-CZ" sz="2000" dirty="0" smtClean="0">
                <a:solidFill>
                  <a:schemeClr val="tx1">
                    <a:lumMod val="75000"/>
                    <a:lumOff val="25000"/>
                  </a:schemeClr>
                </a:solidFill>
                <a:latin typeface="Arial Narrow" panose="020B0606020202030204" pitchFamily="34" charset="0"/>
              </a:rPr>
              <a:t>návrhářů uzavírá </a:t>
            </a:r>
            <a:r>
              <a:rPr lang="cs-CZ" sz="2000" dirty="0">
                <a:solidFill>
                  <a:schemeClr val="tx1">
                    <a:lumMod val="75000"/>
                    <a:lumOff val="25000"/>
                  </a:schemeClr>
                </a:solidFill>
                <a:latin typeface="Arial Narrow" panose="020B0606020202030204" pitchFamily="34" charset="0"/>
              </a:rPr>
              <a:t>ještě </a:t>
            </a:r>
            <a:r>
              <a:rPr lang="cs-CZ" sz="2000" dirty="0" smtClean="0">
                <a:solidFill>
                  <a:schemeClr val="tx1">
                    <a:lumMod val="75000"/>
                    <a:lumOff val="25000"/>
                  </a:schemeClr>
                </a:solidFill>
                <a:latin typeface="Arial Narrow" panose="020B0606020202030204" pitchFamily="34" charset="0"/>
              </a:rPr>
              <a:t>Klára </a:t>
            </a:r>
            <a:r>
              <a:rPr lang="cs-CZ" sz="2000" dirty="0" err="1" smtClean="0">
                <a:solidFill>
                  <a:schemeClr val="tx1">
                    <a:lumMod val="75000"/>
                    <a:lumOff val="25000"/>
                  </a:schemeClr>
                </a:solidFill>
                <a:latin typeface="Arial Narrow" panose="020B0606020202030204" pitchFamily="34" charset="0"/>
              </a:rPr>
              <a:t>Nademlýn</a:t>
            </a:r>
            <a:r>
              <a:rPr lang="cs-CZ" sz="2000" dirty="0" smtClean="0">
                <a:solidFill>
                  <a:schemeClr val="tx1">
                    <a:lumMod val="75000"/>
                    <a:lumOff val="25000"/>
                  </a:schemeClr>
                </a:solidFill>
                <a:latin typeface="Arial Narrow" panose="020B0606020202030204" pitchFamily="34" charset="0"/>
              </a:rPr>
              <a:t>- </a:t>
            </a:r>
            <a:r>
              <a:rPr lang="cs-CZ" sz="2000" dirty="0" err="1" smtClean="0">
                <a:solidFill>
                  <a:schemeClr val="tx1">
                    <a:lumMod val="75000"/>
                    <a:lumOff val="25000"/>
                  </a:schemeClr>
                </a:solidFill>
                <a:latin typeface="Arial Narrow" panose="020B0606020202030204" pitchFamily="34" charset="0"/>
              </a:rPr>
              <a:t>ská</a:t>
            </a:r>
            <a:r>
              <a:rPr lang="cs-CZ" sz="2000" dirty="0">
                <a:solidFill>
                  <a:schemeClr val="tx1">
                    <a:lumMod val="75000"/>
                    <a:lumOff val="25000"/>
                  </a:schemeClr>
                </a:solidFill>
                <a:latin typeface="Arial Narrow" panose="020B0606020202030204" pitchFamily="34" charset="0"/>
              </a:rPr>
              <a:t>, Josef </a:t>
            </a:r>
            <a:r>
              <a:rPr lang="cs-CZ" sz="2000" dirty="0" err="1" smtClean="0">
                <a:solidFill>
                  <a:schemeClr val="tx1">
                    <a:lumMod val="75000"/>
                    <a:lumOff val="25000"/>
                  </a:schemeClr>
                </a:solidFill>
                <a:latin typeface="Arial Narrow" panose="020B0606020202030204" pitchFamily="34" charset="0"/>
              </a:rPr>
              <a:t>Klír</a:t>
            </a:r>
            <a:r>
              <a:rPr lang="cs-CZ" sz="2000" dirty="0" smtClean="0">
                <a:solidFill>
                  <a:schemeClr val="tx1">
                    <a:lumMod val="75000"/>
                    <a:lumOff val="25000"/>
                  </a:schemeClr>
                </a:solidFill>
                <a:latin typeface="Arial Narrow" panose="020B0606020202030204" pitchFamily="34" charset="0"/>
              </a:rPr>
              <a:t> a </a:t>
            </a:r>
            <a:r>
              <a:rPr lang="cs-CZ" sz="2000" dirty="0">
                <a:solidFill>
                  <a:schemeClr val="tx1">
                    <a:lumMod val="75000"/>
                    <a:lumOff val="25000"/>
                  </a:schemeClr>
                </a:solidFill>
                <a:latin typeface="Arial Narrow" panose="020B0606020202030204" pitchFamily="34" charset="0"/>
              </a:rPr>
              <a:t>Liběna Rochová, </a:t>
            </a:r>
            <a:r>
              <a:rPr lang="cs-CZ" sz="2000" dirty="0" smtClean="0">
                <a:solidFill>
                  <a:schemeClr val="tx1">
                    <a:lumMod val="75000"/>
                    <a:lumOff val="25000"/>
                  </a:schemeClr>
                </a:solidFill>
                <a:latin typeface="Arial Narrow" panose="020B0606020202030204" pitchFamily="34" charset="0"/>
              </a:rPr>
              <a:t>které </a:t>
            </a:r>
            <a:r>
              <a:rPr lang="cs-CZ" sz="2000" dirty="0">
                <a:solidFill>
                  <a:schemeClr val="tx1">
                    <a:lumMod val="75000"/>
                    <a:lumOff val="25000"/>
                  </a:schemeClr>
                </a:solidFill>
                <a:latin typeface="Arial Narrow" panose="020B0606020202030204" pitchFamily="34" charset="0"/>
              </a:rPr>
              <a:t>uvedla přibližně 1/3 </a:t>
            </a:r>
            <a:r>
              <a:rPr lang="cs-CZ" sz="2000" dirty="0" smtClean="0">
                <a:solidFill>
                  <a:schemeClr val="tx1">
                    <a:lumMod val="75000"/>
                    <a:lumOff val="25000"/>
                  </a:schemeClr>
                </a:solidFill>
                <a:latin typeface="Arial Narrow" panose="020B0606020202030204" pitchFamily="34" charset="0"/>
              </a:rPr>
              <a:t>dotázaných.</a:t>
            </a:r>
          </a:p>
          <a:p>
            <a:pPr algn="just"/>
            <a:endParaRPr lang="cs-CZ" sz="2000" dirty="0" smtClean="0">
              <a:solidFill>
                <a:schemeClr val="tx1">
                  <a:lumMod val="75000"/>
                  <a:lumOff val="25000"/>
                </a:schemeClr>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90 </a:t>
            </a:r>
            <a:r>
              <a:rPr lang="cs-CZ" sz="2000" dirty="0">
                <a:solidFill>
                  <a:schemeClr val="tx1">
                    <a:lumMod val="75000"/>
                    <a:lumOff val="25000"/>
                  </a:schemeClr>
                </a:solidFill>
                <a:latin typeface="Arial Narrow" panose="020B0606020202030204" pitchFamily="34" charset="0"/>
              </a:rPr>
              <a:t>% oslovených </a:t>
            </a:r>
            <a:r>
              <a:rPr lang="cs-CZ" sz="2000" dirty="0" smtClean="0">
                <a:solidFill>
                  <a:schemeClr val="tx1">
                    <a:lumMod val="75000"/>
                    <a:lumOff val="25000"/>
                  </a:schemeClr>
                </a:solidFill>
                <a:latin typeface="Arial Narrow" panose="020B0606020202030204" pitchFamily="34" charset="0"/>
              </a:rPr>
              <a:t>žen zná alespoň jednoho </a:t>
            </a:r>
            <a:r>
              <a:rPr lang="cs-CZ" sz="2000" dirty="0">
                <a:solidFill>
                  <a:schemeClr val="tx1">
                    <a:lumMod val="75000"/>
                    <a:lumOff val="25000"/>
                  </a:schemeClr>
                </a:solidFill>
                <a:latin typeface="Arial Narrow" panose="020B0606020202030204" pitchFamily="34" charset="0"/>
              </a:rPr>
              <a:t>českého </a:t>
            </a:r>
            <a:r>
              <a:rPr lang="cs-CZ" sz="2000" dirty="0" smtClean="0">
                <a:solidFill>
                  <a:schemeClr val="tx1">
                    <a:lumMod val="75000"/>
                    <a:lumOff val="25000"/>
                  </a:schemeClr>
                </a:solidFill>
                <a:latin typeface="Arial Narrow" panose="020B0606020202030204" pitchFamily="34" charset="0"/>
              </a:rPr>
              <a:t>návrháře. Možná překvapivě, Jakub Polanka </a:t>
            </a:r>
            <a:r>
              <a:rPr lang="cs-CZ" sz="2000" dirty="0">
                <a:solidFill>
                  <a:schemeClr val="tx1">
                    <a:lumMod val="75000"/>
                    <a:lumOff val="25000"/>
                  </a:schemeClr>
                </a:solidFill>
                <a:latin typeface="Arial Narrow" panose="020B0606020202030204" pitchFamily="34" charset="0"/>
              </a:rPr>
              <a:t>nepatří k nejznámějším.</a:t>
            </a:r>
          </a:p>
        </p:txBody>
      </p:sp>
      <p:sp>
        <p:nvSpPr>
          <p:cNvPr id="7" name="Obdélník 6"/>
          <p:cNvSpPr/>
          <p:nvPr/>
        </p:nvSpPr>
        <p:spPr>
          <a:xfrm>
            <a:off x="493413" y="253993"/>
            <a:ext cx="8016843" cy="1015663"/>
          </a:xfrm>
          <a:prstGeom prst="rect">
            <a:avLst/>
          </a:prstGeom>
        </p:spPr>
        <p:txBody>
          <a:bodyPr wrap="square">
            <a:spAutoFit/>
          </a:bodyPr>
          <a:lstStyle/>
          <a:p>
            <a:r>
              <a:rPr lang="cs-CZ" sz="2000" b="1" dirty="0" smtClean="0">
                <a:latin typeface="Arial Narrow" panose="020B0606020202030204" pitchFamily="34" charset="0"/>
                <a:cs typeface="Helvetica"/>
              </a:rPr>
              <a:t>ČEŠI A AUTORSKÁ MÓDA</a:t>
            </a:r>
          </a:p>
          <a:p>
            <a:r>
              <a:rPr lang="cs-CZ" sz="2000" b="1" dirty="0" smtClean="0">
                <a:solidFill>
                  <a:srgbClr val="BD3C36"/>
                </a:solidFill>
                <a:latin typeface="Arial Narrow" panose="020B0606020202030204" pitchFamily="34" charset="0"/>
                <a:cs typeface="Helvetica"/>
              </a:rPr>
              <a:t>„ZA ČESKÉ MÓDNÍ IKONY POVAŽUJEME SPÍŠE ŽENSKÉ CELEBRITY, Z MUŽŮ KORNA A MAREŠE.“</a:t>
            </a:r>
            <a:endParaRPr lang="cs-CZ" sz="2000" b="1" i="1" dirty="0">
              <a:solidFill>
                <a:srgbClr val="BD3C36"/>
              </a:solidFill>
              <a:latin typeface="Arial Narrow" panose="020B0606020202030204" pitchFamily="34" charset="0"/>
              <a:cs typeface="Helvetica"/>
            </a:endParaRPr>
          </a:p>
        </p:txBody>
      </p:sp>
      <p:sp>
        <p:nvSpPr>
          <p:cNvPr id="8" name="Content Placeholder 1"/>
          <p:cNvSpPr txBox="1">
            <a:spLocks/>
          </p:cNvSpPr>
          <p:nvPr/>
        </p:nvSpPr>
        <p:spPr>
          <a:xfrm>
            <a:off x="4813673" y="3567065"/>
            <a:ext cx="4138695" cy="283772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Vedle </a:t>
            </a:r>
            <a:r>
              <a:rPr lang="cs-CZ" sz="2000" dirty="0">
                <a:solidFill>
                  <a:schemeClr val="tx1">
                    <a:lumMod val="75000"/>
                    <a:lumOff val="25000"/>
                  </a:schemeClr>
                </a:solidFill>
                <a:latin typeface="Arial Narrow" panose="020B0606020202030204" pitchFamily="34" charset="0"/>
              </a:rPr>
              <a:t>návrhářů Češi uznávají i módní ikony a osobnosti. Jsou to typicky ženské celebrity jako Simona  Krainová, Anna </a:t>
            </a:r>
            <a:r>
              <a:rPr lang="cs-CZ" sz="2000" dirty="0" smtClean="0">
                <a:solidFill>
                  <a:schemeClr val="tx1">
                    <a:lumMod val="75000"/>
                    <a:lumOff val="25000"/>
                  </a:schemeClr>
                </a:solidFill>
                <a:latin typeface="Arial Narrow" panose="020B0606020202030204" pitchFamily="34" charset="0"/>
              </a:rPr>
              <a:t>Geislerová či </a:t>
            </a:r>
            <a:r>
              <a:rPr lang="cs-CZ" sz="2000" dirty="0">
                <a:solidFill>
                  <a:schemeClr val="tx1">
                    <a:lumMod val="75000"/>
                    <a:lumOff val="25000"/>
                  </a:schemeClr>
                </a:solidFill>
                <a:latin typeface="Arial Narrow" panose="020B0606020202030204" pitchFamily="34" charset="0"/>
              </a:rPr>
              <a:t>Tereza Maxová</a:t>
            </a:r>
            <a:r>
              <a:rPr lang="cs-CZ" sz="2000" dirty="0" smtClean="0">
                <a:solidFill>
                  <a:schemeClr val="tx1">
                    <a:lumMod val="75000"/>
                    <a:lumOff val="25000"/>
                  </a:schemeClr>
                </a:solidFill>
                <a:latin typeface="Arial Narrow" panose="020B0606020202030204" pitchFamily="34" charset="0"/>
              </a:rPr>
              <a:t>. </a:t>
            </a:r>
            <a:br>
              <a:rPr lang="cs-CZ" sz="2000" dirty="0" smtClean="0">
                <a:solidFill>
                  <a:schemeClr val="tx1">
                    <a:lumMod val="75000"/>
                    <a:lumOff val="25000"/>
                  </a:schemeClr>
                </a:solidFill>
                <a:latin typeface="Arial Narrow" panose="020B0606020202030204" pitchFamily="34" charset="0"/>
              </a:rPr>
            </a:br>
            <a:r>
              <a:rPr lang="cs-CZ" sz="2000" dirty="0" smtClean="0">
                <a:solidFill>
                  <a:schemeClr val="tx1">
                    <a:lumMod val="75000"/>
                    <a:lumOff val="25000"/>
                  </a:schemeClr>
                </a:solidFill>
                <a:latin typeface="Arial Narrow" panose="020B0606020202030204" pitchFamily="34" charset="0"/>
              </a:rPr>
              <a:t>Kromě </a:t>
            </a:r>
            <a:r>
              <a:rPr lang="cs-CZ" sz="2000" dirty="0">
                <a:solidFill>
                  <a:schemeClr val="tx1">
                    <a:lumMod val="75000"/>
                    <a:lumOff val="25000"/>
                  </a:schemeClr>
                </a:solidFill>
                <a:latin typeface="Arial Narrow" panose="020B0606020202030204" pitchFamily="34" charset="0"/>
              </a:rPr>
              <a:t>dam Češi považují za módní ikony i Leoše Mareše a Jiřího Korna.</a:t>
            </a:r>
          </a:p>
        </p:txBody>
      </p:sp>
      <p:pic>
        <p:nvPicPr>
          <p:cNvPr id="25602" name="Picture 2" descr="http://i.idnes.cz/12/104/cl6/NH46def0_simona.jpg"/>
          <p:cNvPicPr>
            <a:picLocks noChangeAspect="1" noChangeArrowheads="1"/>
          </p:cNvPicPr>
          <p:nvPr/>
        </p:nvPicPr>
        <p:blipFill rotWithShape="1">
          <a:blip r:embed="rId3">
            <a:duotone>
              <a:prstClr val="black"/>
              <a:srgbClr val="FEF6F0">
                <a:tint val="45000"/>
                <a:satMod val="400000"/>
              </a:srgbClr>
            </a:duotone>
            <a:extLst>
              <a:ext uri="{28A0092B-C50C-407E-A947-70E740481C1C}">
                <a14:useLocalDpi xmlns:a14="http://schemas.microsoft.com/office/drawing/2010/main" val="0"/>
              </a:ext>
            </a:extLst>
          </a:blip>
          <a:srcRect/>
          <a:stretch/>
        </p:blipFill>
        <p:spPr bwMode="auto">
          <a:xfrm>
            <a:off x="5181761" y="1430439"/>
            <a:ext cx="2912037" cy="198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8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355847248"/>
              </p:ext>
            </p:extLst>
          </p:nvPr>
        </p:nvGraphicFramePr>
        <p:xfrm>
          <a:off x="2960483" y="5830526"/>
          <a:ext cx="5199271" cy="190500"/>
        </p:xfrm>
        <a:graphic>
          <a:graphicData uri="http://schemas.openxmlformats.org/drawingml/2006/table">
            <a:tbl>
              <a:tblPr/>
              <a:tblGrid>
                <a:gridCol w="742753"/>
                <a:gridCol w="742753"/>
                <a:gridCol w="742753"/>
                <a:gridCol w="742753"/>
                <a:gridCol w="742753"/>
                <a:gridCol w="742753"/>
                <a:gridCol w="742753"/>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7" name="TextBox 8"/>
          <p:cNvSpPr txBox="1"/>
          <p:nvPr/>
        </p:nvSpPr>
        <p:spPr>
          <a:xfrm>
            <a:off x="362028" y="6111999"/>
            <a:ext cx="8280920" cy="276999"/>
          </a:xfrm>
          <a:prstGeom prst="rect">
            <a:avLst/>
          </a:prstGeom>
          <a:noFill/>
        </p:spPr>
        <p:txBody>
          <a:bodyPr wrap="square" rtlCol="0">
            <a:spAutoFit/>
          </a:bodyPr>
          <a:lstStyle>
            <a:defPPr>
              <a:defRPr lang="en-US"/>
            </a:defPPr>
            <a:lvl1pPr algn="ctr">
              <a:defRPr sz="1200">
                <a:solidFill>
                  <a:schemeClr val="tx1">
                    <a:lumMod val="75000"/>
                    <a:lumOff val="25000"/>
                  </a:schemeClr>
                </a:solidFill>
                <a:latin typeface="Arial Narrow" panose="020B0606020202030204" pitchFamily="34" charset="0"/>
                <a:cs typeface="Helvetica"/>
              </a:defRPr>
            </a:lvl1pPr>
          </a:lstStyle>
          <a:p>
            <a:r>
              <a:rPr lang="cs-CZ" dirty="0"/>
              <a:t>A kromě návrhářů a návrhářek, jaké znáte další výrazné postavy, osobnosti nebo dokonce ikony české módy? (otevřená otázka)</a:t>
            </a:r>
          </a:p>
        </p:txBody>
      </p:sp>
      <p:sp>
        <p:nvSpPr>
          <p:cNvPr id="8" name="Content Placeholder 1"/>
          <p:cNvSpPr>
            <a:spLocks noGrp="1"/>
          </p:cNvSpPr>
          <p:nvPr>
            <p:ph idx="1"/>
          </p:nvPr>
        </p:nvSpPr>
        <p:spPr>
          <a:xfrm>
            <a:off x="404802" y="459532"/>
            <a:ext cx="8208912"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ŽENSKÉ CELEBRITY:  </a:t>
            </a:r>
            <a:r>
              <a:rPr lang="cs-CZ" sz="1400" dirty="0" smtClean="0">
                <a:solidFill>
                  <a:schemeClr val="tx1">
                    <a:lumMod val="75000"/>
                    <a:lumOff val="25000"/>
                  </a:schemeClr>
                </a:solidFill>
                <a:latin typeface="Arial Narrow" panose="020B0606020202030204" pitchFamily="34" charset="0"/>
              </a:rPr>
              <a:t>Vedle návrhářů Češi uznávají i módní ikony a osobnosti. Jsou to typicky ženské celebrity jako Simona  Krainová, Anna Geislerová, Tereza Maxová.</a:t>
            </a:r>
          </a:p>
          <a:p>
            <a:r>
              <a:rPr lang="cs-CZ" sz="1400" b="1" dirty="0" smtClean="0">
                <a:solidFill>
                  <a:schemeClr val="tx1">
                    <a:lumMod val="75000"/>
                    <a:lumOff val="25000"/>
                  </a:schemeClr>
                </a:solidFill>
                <a:latin typeface="Arial Narrow" panose="020B0606020202030204" pitchFamily="34" charset="0"/>
              </a:rPr>
              <a:t>JIŘÍ KORN A LEOŠ MAREŠ:  </a:t>
            </a:r>
            <a:r>
              <a:rPr lang="cs-CZ" sz="1400" dirty="0" smtClean="0">
                <a:solidFill>
                  <a:schemeClr val="tx1">
                    <a:lumMod val="75000"/>
                    <a:lumOff val="25000"/>
                  </a:schemeClr>
                </a:solidFill>
                <a:latin typeface="Arial Narrow" panose="020B0606020202030204" pitchFamily="34" charset="0"/>
              </a:rPr>
              <a:t>Kromě dam Češi považují za módní ikony i Leoše Mareše a Jiřího Korna.</a:t>
            </a:r>
            <a:endParaRPr lang="cs-CZ" sz="1400" dirty="0">
              <a:solidFill>
                <a:schemeClr val="tx1">
                  <a:lumMod val="75000"/>
                  <a:lumOff val="25000"/>
                </a:schemeClr>
              </a:solidFill>
              <a:latin typeface="Arial Narrow" panose="020B0606020202030204" pitchFamily="34" charset="0"/>
            </a:endParaRPr>
          </a:p>
        </p:txBody>
      </p:sp>
      <p:sp>
        <p:nvSpPr>
          <p:cNvPr id="10" name="TextBox 8"/>
          <p:cNvSpPr txBox="1"/>
          <p:nvPr/>
        </p:nvSpPr>
        <p:spPr>
          <a:xfrm>
            <a:off x="71720" y="142852"/>
            <a:ext cx="9036424"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 KOHO POVAŽUJEME  ZA ČESKOU MÓDNÍ IKONU</a:t>
            </a:r>
            <a:endParaRPr lang="cs-CZ" sz="1600" b="1" dirty="0">
              <a:latin typeface="Arial Narrow" panose="020B0606020202030204" pitchFamily="34" charset="0"/>
              <a:cs typeface="Helvetica"/>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262277"/>
            <a:ext cx="7175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304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pl-PL" sz="4400" b="0" dirty="0" smtClean="0">
                <a:solidFill>
                  <a:srgbClr val="BD3C36"/>
                </a:solidFill>
                <a:latin typeface="Arial Narrow" panose="020B0606020202030204" pitchFamily="34" charset="0"/>
              </a:rPr>
              <a:t>Co považujeme za hlavní události české módy ?</a:t>
            </a:r>
            <a:endParaRPr lang="pl-PL"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45681508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89" y="1430439"/>
            <a:ext cx="5707711"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Z hlavy si respondenti nejčastěji vzpomenou na brněnský </a:t>
            </a:r>
            <a:r>
              <a:rPr lang="cs-CZ" sz="2000" dirty="0">
                <a:solidFill>
                  <a:schemeClr val="tx1">
                    <a:lumMod val="75000"/>
                    <a:lumOff val="25000"/>
                  </a:schemeClr>
                </a:solidFill>
                <a:latin typeface="Arial Narrow" panose="020B0606020202030204" pitchFamily="34" charset="0"/>
              </a:rPr>
              <a:t>veletrh STYL a </a:t>
            </a:r>
            <a:r>
              <a:rPr lang="cs-CZ" sz="2000" dirty="0" smtClean="0">
                <a:solidFill>
                  <a:schemeClr val="tx1">
                    <a:lumMod val="75000"/>
                    <a:lumOff val="25000"/>
                  </a:schemeClr>
                </a:solidFill>
                <a:latin typeface="Arial Narrow" panose="020B0606020202030204" pitchFamily="34" charset="0"/>
              </a:rPr>
              <a:t>KABO. Přirozeně vysoká znalost je živena především respondenty z Brna, když třetina respondentů deklaruje, že tento veletrh dokonce už někdy navštívila.</a:t>
            </a:r>
          </a:p>
          <a:p>
            <a:pPr algn="just"/>
            <a:endParaRPr lang="cs-CZ" sz="1000" dirty="0" smtClean="0">
              <a:solidFill>
                <a:schemeClr val="tx1">
                  <a:lumMod val="75000"/>
                  <a:lumOff val="25000"/>
                </a:schemeClr>
              </a:solidFill>
              <a:latin typeface="Arial Narrow" panose="020B0606020202030204" pitchFamily="34" charset="0"/>
            </a:endParaRPr>
          </a:p>
          <a:p>
            <a:pPr algn="ctr"/>
            <a:r>
              <a:rPr lang="cs-CZ" sz="2000" b="1" dirty="0" smtClean="0">
                <a:solidFill>
                  <a:srgbClr val="BD3C36"/>
                </a:solidFill>
                <a:latin typeface="Arial Narrow" panose="020B0606020202030204" pitchFamily="34" charset="0"/>
              </a:rPr>
              <a:t>MBPFW </a:t>
            </a:r>
            <a:r>
              <a:rPr lang="cs-CZ" sz="2000" b="1" dirty="0">
                <a:solidFill>
                  <a:srgbClr val="BD3C36"/>
                </a:solidFill>
                <a:latin typeface="Arial Narrow" panose="020B0606020202030204" pitchFamily="34" charset="0"/>
              </a:rPr>
              <a:t>je nejznámější klasickou módní událostí</a:t>
            </a:r>
            <a:r>
              <a:rPr lang="cs-CZ" sz="2000" b="1" dirty="0" smtClean="0">
                <a:solidFill>
                  <a:srgbClr val="BD3C36"/>
                </a:solidFill>
                <a:latin typeface="Arial Narrow" panose="020B0606020202030204" pitchFamily="34" charset="0"/>
              </a:rPr>
              <a:t>.</a:t>
            </a:r>
          </a:p>
          <a:p>
            <a:pPr algn="ctr"/>
            <a:endParaRPr lang="cs-CZ" sz="1000" b="1" dirty="0">
              <a:solidFill>
                <a:srgbClr val="BD3C36"/>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Hned </a:t>
            </a:r>
            <a:r>
              <a:rPr lang="cs-CZ" sz="2000" dirty="0">
                <a:solidFill>
                  <a:schemeClr val="tx1">
                    <a:lumMod val="75000"/>
                    <a:lumOff val="25000"/>
                  </a:schemeClr>
                </a:solidFill>
                <a:latin typeface="Arial Narrow" panose="020B0606020202030204" pitchFamily="34" charset="0"/>
              </a:rPr>
              <a:t>za </a:t>
            </a:r>
            <a:r>
              <a:rPr lang="cs-CZ" sz="2000" dirty="0" smtClean="0">
                <a:solidFill>
                  <a:schemeClr val="tx1">
                    <a:lumMod val="75000"/>
                    <a:lumOff val="25000"/>
                  </a:schemeClr>
                </a:solidFill>
                <a:latin typeface="Arial Narrow" panose="020B0606020202030204" pitchFamily="34" charset="0"/>
              </a:rPr>
              <a:t>STYL a KABO se </a:t>
            </a:r>
            <a:r>
              <a:rPr lang="cs-CZ" sz="2000" dirty="0">
                <a:solidFill>
                  <a:schemeClr val="tx1">
                    <a:lumMod val="75000"/>
                    <a:lumOff val="25000"/>
                  </a:schemeClr>
                </a:solidFill>
                <a:latin typeface="Arial Narrow" panose="020B0606020202030204" pitchFamily="34" charset="0"/>
              </a:rPr>
              <a:t>umisťuje klasická módní událost Prague </a:t>
            </a:r>
            <a:r>
              <a:rPr lang="cs-CZ" sz="2000" dirty="0" err="1">
                <a:solidFill>
                  <a:schemeClr val="tx1">
                    <a:lumMod val="75000"/>
                    <a:lumOff val="25000"/>
                  </a:schemeClr>
                </a:solidFill>
                <a:latin typeface="Arial Narrow" panose="020B0606020202030204" pitchFamily="34" charset="0"/>
              </a:rPr>
              <a:t>Fashion</a:t>
            </a:r>
            <a:r>
              <a:rPr lang="cs-CZ" sz="2000" dirty="0">
                <a:solidFill>
                  <a:schemeClr val="tx1">
                    <a:lumMod val="75000"/>
                    <a:lumOff val="25000"/>
                  </a:schemeClr>
                </a:solidFill>
                <a:latin typeface="Arial Narrow" panose="020B0606020202030204" pitchFamily="34" charset="0"/>
              </a:rPr>
              <a:t> </a:t>
            </a:r>
            <a:r>
              <a:rPr lang="cs-CZ" sz="2000" dirty="0" err="1" smtClean="0">
                <a:solidFill>
                  <a:schemeClr val="tx1">
                    <a:lumMod val="75000"/>
                    <a:lumOff val="25000"/>
                  </a:schemeClr>
                </a:solidFill>
                <a:latin typeface="Arial Narrow" panose="020B0606020202030204" pitchFamily="34" charset="0"/>
              </a:rPr>
              <a:t>Weekend</a:t>
            </a:r>
            <a:r>
              <a:rPr lang="cs-CZ" sz="2000" dirty="0" smtClean="0">
                <a:solidFill>
                  <a:schemeClr val="tx1">
                    <a:lumMod val="75000"/>
                    <a:lumOff val="25000"/>
                  </a:schemeClr>
                </a:solidFill>
                <a:latin typeface="Arial Narrow" panose="020B0606020202030204" pitchFamily="34" charset="0"/>
              </a:rPr>
              <a:t>, </a:t>
            </a:r>
            <a:r>
              <a:rPr lang="cs-CZ" sz="2000" dirty="0">
                <a:solidFill>
                  <a:schemeClr val="tx1">
                    <a:lumMod val="75000"/>
                    <a:lumOff val="25000"/>
                  </a:schemeClr>
                </a:solidFill>
                <a:latin typeface="Arial Narrow" panose="020B0606020202030204" pitchFamily="34" charset="0"/>
              </a:rPr>
              <a:t>často zmiňována i v dlouhé variantě názvu</a:t>
            </a:r>
            <a:r>
              <a:rPr lang="cs-CZ" sz="2000" dirty="0" smtClean="0">
                <a:solidFill>
                  <a:schemeClr val="tx1">
                    <a:lumMod val="75000"/>
                    <a:lumOff val="25000"/>
                  </a:schemeClr>
                </a:solidFill>
                <a:latin typeface="Arial Narrow" panose="020B0606020202030204" pitchFamily="34" charset="0"/>
              </a:rPr>
              <a:t>. Pokud bychom sečetli obě varianty názvu, jednalo by se o nejznámější módní událost v ČR.</a:t>
            </a:r>
            <a:endParaRPr lang="cs-CZ" sz="2000" dirty="0">
              <a:solidFill>
                <a:schemeClr val="tx1">
                  <a:lumMod val="75000"/>
                  <a:lumOff val="25000"/>
                </a:schemeClr>
              </a:solidFill>
              <a:latin typeface="Arial Narrow" panose="020B0606020202030204" pitchFamily="34" charset="0"/>
            </a:endParaRPr>
          </a:p>
          <a:p>
            <a:pPr algn="just"/>
            <a:endParaRPr lang="cs-CZ" sz="1000" dirty="0" smtClean="0">
              <a:solidFill>
                <a:schemeClr val="tx1">
                  <a:lumMod val="75000"/>
                  <a:lumOff val="25000"/>
                </a:schemeClr>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Za </a:t>
            </a:r>
            <a:r>
              <a:rPr lang="cs-CZ" sz="2000" dirty="0">
                <a:solidFill>
                  <a:schemeClr val="tx1">
                    <a:lumMod val="75000"/>
                    <a:lumOff val="25000"/>
                  </a:schemeClr>
                </a:solidFill>
                <a:latin typeface="Arial Narrow" panose="020B0606020202030204" pitchFamily="34" charset="0"/>
              </a:rPr>
              <a:t>módní události jsou považovány i spíše společenské události, kde se média věnují tomu, jak jsou účastníci oblečeni. K nim patří například Ples v opeře nebo MFF Karlovy </a:t>
            </a:r>
            <a:r>
              <a:rPr lang="cs-CZ" sz="2000" dirty="0" smtClean="0">
                <a:solidFill>
                  <a:schemeClr val="tx1">
                    <a:lumMod val="75000"/>
                    <a:lumOff val="25000"/>
                  </a:schemeClr>
                </a:solidFill>
                <a:latin typeface="Arial Narrow" panose="020B0606020202030204" pitchFamily="34" charset="0"/>
              </a:rPr>
              <a:t>Vary</a:t>
            </a:r>
            <a:r>
              <a:rPr lang="cs-CZ" sz="2000" dirty="0">
                <a:solidFill>
                  <a:schemeClr val="tx1">
                    <a:lumMod val="75000"/>
                    <a:lumOff val="25000"/>
                  </a:schemeClr>
                </a:solidFill>
                <a:latin typeface="Arial Narrow" panose="020B0606020202030204" pitchFamily="34" charset="0"/>
              </a:rPr>
              <a:t>.</a:t>
            </a:r>
          </a:p>
        </p:txBody>
      </p:sp>
      <p:sp>
        <p:nvSpPr>
          <p:cNvPr id="7" name="Obdélník 6"/>
          <p:cNvSpPr/>
          <p:nvPr/>
        </p:nvSpPr>
        <p:spPr>
          <a:xfrm>
            <a:off x="493413" y="253993"/>
            <a:ext cx="8016843" cy="1015663"/>
          </a:xfrm>
          <a:prstGeom prst="rect">
            <a:avLst/>
          </a:prstGeom>
        </p:spPr>
        <p:txBody>
          <a:bodyPr wrap="square">
            <a:spAutoFit/>
          </a:bodyPr>
          <a:lstStyle/>
          <a:p>
            <a:r>
              <a:rPr lang="cs-CZ" sz="2000" b="1" dirty="0">
                <a:latin typeface="Arial Narrow" panose="020B0606020202030204" pitchFamily="34" charset="0"/>
                <a:cs typeface="Helvetica"/>
              </a:rPr>
              <a:t>HLAVNÍ UDÁLOSTI ČESKÉ MÓDY</a:t>
            </a:r>
          </a:p>
          <a:p>
            <a:r>
              <a:rPr lang="cs-CZ" sz="2000" b="1" dirty="0" smtClean="0">
                <a:solidFill>
                  <a:srgbClr val="BD3C36"/>
                </a:solidFill>
                <a:latin typeface="Arial Narrow" panose="020B0606020202030204" pitchFamily="34" charset="0"/>
                <a:cs typeface="Helvetica"/>
              </a:rPr>
              <a:t>„ZA UDÁLOST MÓDY JE POVAŽOVÁN RESPONDENTY I FILMOVÝ FESTIVAL V KARLOVÝCH VARECH NEBO PLES V OPEŘE.“</a:t>
            </a:r>
            <a:endParaRPr lang="cs-CZ" sz="2000" b="1" i="1" dirty="0">
              <a:solidFill>
                <a:srgbClr val="BD3C36"/>
              </a:solidFill>
              <a:latin typeface="Arial Narrow" panose="020B0606020202030204" pitchFamily="34" charset="0"/>
              <a:cs typeface="Helvetica"/>
            </a:endParaRPr>
          </a:p>
        </p:txBody>
      </p:sp>
      <p:pic>
        <p:nvPicPr>
          <p:cNvPr id="28674" name="Picture 2" descr="http://i.idnes.cz/13/064/cl6h/ZAR4c2db4_DSC_0172.jpg?v=8"/>
          <p:cNvPicPr>
            <a:picLocks noChangeAspect="1" noChangeArrowheads="1"/>
          </p:cNvPicPr>
          <p:nvPr/>
        </p:nvPicPr>
        <p:blipFill>
          <a:blip r:embed="rId3">
            <a:duotone>
              <a:prstClr val="black"/>
              <a:srgbClr val="FEF6F0">
                <a:tint val="45000"/>
                <a:satMod val="400000"/>
              </a:srgbClr>
            </a:duotone>
            <a:extLst>
              <a:ext uri="{28A0092B-C50C-407E-A947-70E740481C1C}">
                <a14:useLocalDpi xmlns:a14="http://schemas.microsoft.com/office/drawing/2010/main" val="0"/>
              </a:ext>
            </a:extLst>
          </a:blip>
          <a:srcRect/>
          <a:stretch>
            <a:fillRect/>
          </a:stretch>
        </p:blipFill>
        <p:spPr bwMode="auto">
          <a:xfrm>
            <a:off x="6095714" y="1608239"/>
            <a:ext cx="2845085" cy="426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35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p:nvPr/>
        </p:nvSpPr>
        <p:spPr>
          <a:xfrm>
            <a:off x="362028" y="6111999"/>
            <a:ext cx="8280920" cy="276999"/>
          </a:xfrm>
          <a:prstGeom prst="rect">
            <a:avLst/>
          </a:prstGeom>
          <a:noFill/>
        </p:spPr>
        <p:txBody>
          <a:bodyPr wrap="square" rtlCol="0">
            <a:spAutoFit/>
          </a:bodyPr>
          <a:lstStyle>
            <a:defPPr>
              <a:defRPr lang="en-US"/>
            </a:defPPr>
            <a:lvl1pPr algn="ctr">
              <a:defRPr sz="1200">
                <a:solidFill>
                  <a:schemeClr val="tx1">
                    <a:lumMod val="75000"/>
                    <a:lumOff val="25000"/>
                  </a:schemeClr>
                </a:solidFill>
                <a:latin typeface="Arial Narrow" panose="020B0606020202030204" pitchFamily="34" charset="0"/>
                <a:cs typeface="Helvetica"/>
              </a:defRPr>
            </a:lvl1pPr>
          </a:lstStyle>
          <a:p>
            <a:r>
              <a:rPr lang="cs-CZ" dirty="0"/>
              <a:t>Jaké znáte módní události: módní akce, přehlídky, výstavy nebo veletrhy konané v České republice? (otevřená otázka)</a:t>
            </a:r>
          </a:p>
        </p:txBody>
      </p:sp>
      <p:graphicFrame>
        <p:nvGraphicFramePr>
          <p:cNvPr id="8" name="Tabulka 7"/>
          <p:cNvGraphicFramePr>
            <a:graphicFrameLocks noGrp="1"/>
          </p:cNvGraphicFramePr>
          <p:nvPr>
            <p:extLst>
              <p:ext uri="{D42A27DB-BD31-4B8C-83A1-F6EECF244321}">
                <p14:modId xmlns:p14="http://schemas.microsoft.com/office/powerpoint/2010/main" val="3947267212"/>
              </p:ext>
            </p:extLst>
          </p:nvPr>
        </p:nvGraphicFramePr>
        <p:xfrm>
          <a:off x="5287971" y="5950049"/>
          <a:ext cx="3586520" cy="190500"/>
        </p:xfrm>
        <a:graphic>
          <a:graphicData uri="http://schemas.openxmlformats.org/drawingml/2006/table">
            <a:tbl>
              <a:tblPr/>
              <a:tblGrid>
                <a:gridCol w="512360"/>
                <a:gridCol w="512360"/>
                <a:gridCol w="512360"/>
                <a:gridCol w="512360"/>
                <a:gridCol w="512360"/>
                <a:gridCol w="512360"/>
                <a:gridCol w="512360"/>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10" name="TextBox 8"/>
          <p:cNvSpPr txBox="1"/>
          <p:nvPr/>
        </p:nvSpPr>
        <p:spPr>
          <a:xfrm>
            <a:off x="71720" y="142852"/>
            <a:ext cx="3137147" cy="584775"/>
          </a:xfrm>
          <a:prstGeom prst="rect">
            <a:avLst/>
          </a:prstGeom>
          <a:noFill/>
        </p:spPr>
        <p:txBody>
          <a:bodyPr wrap="square" rtlCol="0">
            <a:spAutoFit/>
          </a:bodyPr>
          <a:lstStyle/>
          <a:p>
            <a:pPr algn="ctr"/>
            <a:r>
              <a:rPr lang="cs-CZ" sz="1600" b="1" dirty="0">
                <a:latin typeface="Arial Narrow" panose="020B0606020202030204" pitchFamily="34" charset="0"/>
                <a:cs typeface="Helvetica"/>
              </a:rPr>
              <a:t>NA JAKÉ </a:t>
            </a:r>
            <a:r>
              <a:rPr lang="cs-CZ" sz="1600" b="1" dirty="0" smtClean="0">
                <a:latin typeface="Arial Narrow" panose="020B0606020202030204" pitchFamily="34" charset="0"/>
                <a:cs typeface="Helvetica"/>
              </a:rPr>
              <a:t>UDÁLOSTI MÓDY SI </a:t>
            </a:r>
            <a:r>
              <a:rPr lang="cs-CZ" sz="1600" b="1" dirty="0">
                <a:latin typeface="Arial Narrow" panose="020B0606020202030204" pitchFamily="34" charset="0"/>
                <a:cs typeface="Helvetica"/>
              </a:rPr>
              <a:t>Z HLAVY </a:t>
            </a:r>
            <a:r>
              <a:rPr lang="cs-CZ" sz="1600" b="1" dirty="0" smtClean="0">
                <a:latin typeface="Arial Narrow" panose="020B0606020202030204" pitchFamily="34" charset="0"/>
                <a:cs typeface="Helvetica"/>
              </a:rPr>
              <a:t>VZPOMENEME</a:t>
            </a:r>
            <a:endParaRPr lang="cs-CZ" sz="1600" b="1" dirty="0">
              <a:latin typeface="Arial Narrow" panose="020B0606020202030204" pitchFamily="34" charset="0"/>
              <a:cs typeface="Helvetica"/>
            </a:endParaRPr>
          </a:p>
        </p:txBody>
      </p:sp>
      <p:sp>
        <p:nvSpPr>
          <p:cNvPr id="11" name="Content Placeholder 1"/>
          <p:cNvSpPr>
            <a:spLocks noGrp="1"/>
          </p:cNvSpPr>
          <p:nvPr>
            <p:ph idx="1"/>
          </p:nvPr>
        </p:nvSpPr>
        <p:spPr>
          <a:xfrm>
            <a:off x="289302" y="815657"/>
            <a:ext cx="2993892"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STYL A KABO</a:t>
            </a:r>
          </a:p>
          <a:p>
            <a:pPr algn="just"/>
            <a:r>
              <a:rPr lang="cs-CZ" sz="1400" dirty="0" smtClean="0">
                <a:solidFill>
                  <a:schemeClr val="tx1">
                    <a:lumMod val="75000"/>
                    <a:lumOff val="25000"/>
                  </a:schemeClr>
                </a:solidFill>
                <a:latin typeface="Arial Narrow" panose="020B0606020202030204" pitchFamily="34" charset="0"/>
              </a:rPr>
              <a:t>Brněnský veletrh STYL a KABO je nejčastěji uváděnou českou módní událostí. Přirozeně jej zmiňují zejména respondenti z Brna.</a:t>
            </a:r>
          </a:p>
          <a:p>
            <a:endParaRPr lang="cs-CZ" sz="1400" dirty="0" smtClean="0">
              <a:solidFill>
                <a:schemeClr val="tx1">
                  <a:lumMod val="75000"/>
                  <a:lumOff val="25000"/>
                </a:schemeClr>
              </a:solidFill>
              <a:latin typeface="Arial Narrow" panose="020B0606020202030204" pitchFamily="34" charset="0"/>
            </a:endParaRPr>
          </a:p>
          <a:p>
            <a:r>
              <a:rPr lang="cs-CZ" sz="1400" b="1" dirty="0" smtClean="0">
                <a:solidFill>
                  <a:schemeClr val="tx1">
                    <a:lumMod val="75000"/>
                    <a:lumOff val="25000"/>
                  </a:schemeClr>
                </a:solidFill>
                <a:latin typeface="Arial Narrow" panose="020B0606020202030204" pitchFamily="34" charset="0"/>
              </a:rPr>
              <a:t>MBPFW</a:t>
            </a:r>
          </a:p>
          <a:p>
            <a:pPr algn="just"/>
            <a:r>
              <a:rPr lang="cs-CZ" sz="1400" dirty="0" smtClean="0">
                <a:solidFill>
                  <a:schemeClr val="tx1">
                    <a:lumMod val="75000"/>
                    <a:lumOff val="25000"/>
                  </a:schemeClr>
                </a:solidFill>
                <a:latin typeface="Arial Narrow" panose="020B0606020202030204" pitchFamily="34" charset="0"/>
              </a:rPr>
              <a:t>Hned za ním se umisťuje klasická módní událost Prague </a:t>
            </a:r>
            <a:r>
              <a:rPr lang="cs-CZ" sz="1400" dirty="0" err="1" smtClean="0">
                <a:solidFill>
                  <a:schemeClr val="tx1">
                    <a:lumMod val="75000"/>
                    <a:lumOff val="25000"/>
                  </a:schemeClr>
                </a:solidFill>
                <a:latin typeface="Arial Narrow" panose="020B0606020202030204" pitchFamily="34" charset="0"/>
              </a:rPr>
              <a:t>Fashion</a:t>
            </a:r>
            <a:r>
              <a:rPr lang="cs-CZ" sz="1400" dirty="0" smtClean="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Weekend</a:t>
            </a:r>
            <a:r>
              <a:rPr lang="cs-CZ" sz="1400" dirty="0" smtClean="0">
                <a:solidFill>
                  <a:schemeClr val="tx1">
                    <a:lumMod val="75000"/>
                    <a:lumOff val="25000"/>
                  </a:schemeClr>
                </a:solidFill>
                <a:latin typeface="Arial Narrow" panose="020B0606020202030204" pitchFamily="34" charset="0"/>
              </a:rPr>
              <a:t>, často zmiňována i v dlouhé variantě názvu.</a:t>
            </a:r>
          </a:p>
          <a:p>
            <a:endParaRPr lang="cs-CZ" sz="1400" dirty="0" smtClean="0">
              <a:solidFill>
                <a:schemeClr val="tx1">
                  <a:lumMod val="75000"/>
                  <a:lumOff val="25000"/>
                </a:schemeClr>
              </a:solidFill>
              <a:latin typeface="Arial Narrow" panose="020B0606020202030204" pitchFamily="34" charset="0"/>
            </a:endParaRPr>
          </a:p>
          <a:p>
            <a:r>
              <a:rPr lang="cs-CZ" sz="1400" b="1" dirty="0" smtClean="0">
                <a:solidFill>
                  <a:schemeClr val="tx1">
                    <a:lumMod val="75000"/>
                    <a:lumOff val="25000"/>
                  </a:schemeClr>
                </a:solidFill>
                <a:latin typeface="Arial Narrow" panose="020B0606020202030204" pitchFamily="34" charset="0"/>
              </a:rPr>
              <a:t>SPOLEČENSKÉ UDÁLOSTI JAKO MÓDNÍ UDÁLOSTI</a:t>
            </a:r>
          </a:p>
          <a:p>
            <a:pPr algn="just"/>
            <a:r>
              <a:rPr lang="cs-CZ" sz="1400" dirty="0" smtClean="0">
                <a:solidFill>
                  <a:schemeClr val="tx1">
                    <a:lumMod val="75000"/>
                    <a:lumOff val="25000"/>
                  </a:schemeClr>
                </a:solidFill>
                <a:latin typeface="Arial Narrow" panose="020B0606020202030204" pitchFamily="34" charset="0"/>
              </a:rPr>
              <a:t>Za módní události jsou považovány i spíše společenské události, kde se média věnují tomu, jak jsou účastníci oblečeni. K nim patří například Ples v opeře nebo MFF Karlovy Vary.</a:t>
            </a:r>
            <a:endParaRPr lang="cs-CZ" sz="1400" dirty="0">
              <a:solidFill>
                <a:schemeClr val="tx1">
                  <a:lumMod val="75000"/>
                  <a:lumOff val="25000"/>
                </a:schemeClr>
              </a:solidFill>
              <a:latin typeface="Arial Narrow" panose="020B0606020202030204" pitchFamily="34"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296" y="552202"/>
            <a:ext cx="5624626" cy="535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37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89" y="1430439"/>
            <a:ext cx="8629214"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Jak už bylo řečeno, STYL a KABO někdy navštívila skoro </a:t>
            </a:r>
            <a:r>
              <a:rPr lang="cs-CZ" sz="2000" dirty="0">
                <a:solidFill>
                  <a:schemeClr val="tx1">
                    <a:lumMod val="75000"/>
                    <a:lumOff val="25000"/>
                  </a:schemeClr>
                </a:solidFill>
                <a:latin typeface="Arial Narrow" panose="020B0606020202030204" pitchFamily="34" charset="0"/>
              </a:rPr>
              <a:t>třetina Brňanů, čímž se stává jedinou módní událostí, která ve svém regionu poráží Dny </a:t>
            </a:r>
            <a:r>
              <a:rPr lang="cs-CZ" sz="2000" dirty="0" err="1">
                <a:solidFill>
                  <a:schemeClr val="tx1">
                    <a:lumMod val="75000"/>
                    <a:lumOff val="25000"/>
                  </a:schemeClr>
                </a:solidFill>
                <a:latin typeface="Arial Narrow" panose="020B0606020202030204" pitchFamily="34" charset="0"/>
              </a:rPr>
              <a:t>Marianne</a:t>
            </a:r>
            <a:r>
              <a:rPr lang="cs-CZ" sz="2000" dirty="0">
                <a:solidFill>
                  <a:schemeClr val="tx1">
                    <a:lumMod val="75000"/>
                    <a:lumOff val="25000"/>
                  </a:schemeClr>
                </a:solidFill>
                <a:latin typeface="Arial Narrow" panose="020B0606020202030204" pitchFamily="34" charset="0"/>
              </a:rPr>
              <a:t>. </a:t>
            </a:r>
            <a:r>
              <a:rPr lang="cs-CZ" sz="2000" dirty="0" smtClean="0">
                <a:solidFill>
                  <a:schemeClr val="tx1">
                    <a:lumMod val="75000"/>
                    <a:lumOff val="25000"/>
                  </a:schemeClr>
                </a:solidFill>
                <a:latin typeface="Arial Narrow" panose="020B0606020202030204" pitchFamily="34" charset="0"/>
              </a:rPr>
              <a:t>MBPFW </a:t>
            </a:r>
            <a:r>
              <a:rPr lang="cs-CZ" sz="2000" dirty="0">
                <a:solidFill>
                  <a:schemeClr val="tx1">
                    <a:lumMod val="75000"/>
                    <a:lumOff val="25000"/>
                  </a:schemeClr>
                </a:solidFill>
                <a:latin typeface="Arial Narrow" panose="020B0606020202030204" pitchFamily="34" charset="0"/>
              </a:rPr>
              <a:t>je naopak navštěvován </a:t>
            </a:r>
            <a:r>
              <a:rPr lang="cs-CZ" sz="2000" dirty="0" smtClean="0">
                <a:solidFill>
                  <a:schemeClr val="tx1">
                    <a:lumMod val="75000"/>
                    <a:lumOff val="25000"/>
                  </a:schemeClr>
                </a:solidFill>
                <a:latin typeface="Arial Narrow" panose="020B0606020202030204" pitchFamily="34" charset="0"/>
              </a:rPr>
              <a:t>vedle Prahy i respondenty z </a:t>
            </a:r>
            <a:r>
              <a:rPr lang="cs-CZ" sz="2000" dirty="0">
                <a:solidFill>
                  <a:schemeClr val="tx1">
                    <a:lumMod val="75000"/>
                    <a:lumOff val="25000"/>
                  </a:schemeClr>
                </a:solidFill>
                <a:latin typeface="Arial Narrow" panose="020B0606020202030204" pitchFamily="34" charset="0"/>
              </a:rPr>
              <a:t>Plzně</a:t>
            </a:r>
            <a:r>
              <a:rPr lang="cs-CZ" sz="2000" dirty="0" smtClean="0">
                <a:solidFill>
                  <a:schemeClr val="tx1">
                    <a:lumMod val="75000"/>
                    <a:lumOff val="25000"/>
                  </a:schemeClr>
                </a:solidFill>
                <a:latin typeface="Arial Narrow" panose="020B0606020202030204" pitchFamily="34" charset="0"/>
              </a:rPr>
              <a:t>.</a:t>
            </a:r>
          </a:p>
          <a:p>
            <a:endParaRPr lang="cs-CZ" sz="1000" dirty="0" smtClean="0">
              <a:solidFill>
                <a:schemeClr val="tx1">
                  <a:lumMod val="75000"/>
                  <a:lumOff val="25000"/>
                </a:schemeClr>
              </a:solidFill>
              <a:latin typeface="Arial Narrow" panose="020B0606020202030204" pitchFamily="34" charset="0"/>
            </a:endParaRPr>
          </a:p>
          <a:p>
            <a:pPr algn="ctr"/>
            <a:r>
              <a:rPr lang="cs-CZ" sz="2000" b="1" dirty="0">
                <a:solidFill>
                  <a:srgbClr val="BD3C36"/>
                </a:solidFill>
                <a:latin typeface="Arial Narrow" panose="020B0606020202030204" pitchFamily="34" charset="0"/>
              </a:rPr>
              <a:t>STYL a </a:t>
            </a:r>
            <a:r>
              <a:rPr lang="cs-CZ" sz="2000" b="1" dirty="0" smtClean="0">
                <a:solidFill>
                  <a:srgbClr val="BD3C36"/>
                </a:solidFill>
                <a:latin typeface="Arial Narrow" panose="020B0606020202030204" pitchFamily="34" charset="0"/>
              </a:rPr>
              <a:t>KABO </a:t>
            </a:r>
            <a:r>
              <a:rPr lang="cs-CZ" sz="2000" b="1" dirty="0">
                <a:solidFill>
                  <a:srgbClr val="BD3C36"/>
                </a:solidFill>
                <a:latin typeface="Arial Narrow" panose="020B0606020202030204" pitchFamily="34" charset="0"/>
              </a:rPr>
              <a:t>je jedinou módní událostí, která </a:t>
            </a:r>
            <a:r>
              <a:rPr lang="cs-CZ" sz="2000" b="1" dirty="0" smtClean="0">
                <a:solidFill>
                  <a:srgbClr val="BD3C36"/>
                </a:solidFill>
                <a:latin typeface="Arial Narrow" panose="020B0606020202030204" pitchFamily="34" charset="0"/>
              </a:rPr>
              <a:t>alespoň </a:t>
            </a:r>
            <a:r>
              <a:rPr lang="cs-CZ" sz="2000" b="1" dirty="0">
                <a:solidFill>
                  <a:srgbClr val="BD3C36"/>
                </a:solidFill>
                <a:latin typeface="Arial Narrow" panose="020B0606020202030204" pitchFamily="34" charset="0"/>
              </a:rPr>
              <a:t>ve svém regionu poráží dny </a:t>
            </a:r>
            <a:r>
              <a:rPr lang="cs-CZ" sz="2000" b="1" dirty="0" err="1" smtClean="0">
                <a:solidFill>
                  <a:srgbClr val="BD3C36"/>
                </a:solidFill>
                <a:latin typeface="Arial Narrow" panose="020B0606020202030204" pitchFamily="34" charset="0"/>
              </a:rPr>
              <a:t>Marianne</a:t>
            </a:r>
            <a:r>
              <a:rPr lang="cs-CZ" sz="2000" b="1" dirty="0" smtClean="0">
                <a:solidFill>
                  <a:srgbClr val="BD3C36"/>
                </a:solidFill>
                <a:latin typeface="Arial Narrow" panose="020B0606020202030204" pitchFamily="34" charset="0"/>
              </a:rPr>
              <a:t>.</a:t>
            </a:r>
            <a:endParaRPr lang="cs-CZ" sz="2000" b="1" dirty="0">
              <a:solidFill>
                <a:srgbClr val="BD3C36"/>
              </a:solidFill>
              <a:latin typeface="Arial Narrow" panose="020B0606020202030204" pitchFamily="34" charset="0"/>
            </a:endParaRPr>
          </a:p>
          <a:p>
            <a:endParaRPr lang="cs-CZ" sz="1000" dirty="0">
              <a:solidFill>
                <a:schemeClr val="tx1">
                  <a:lumMod val="75000"/>
                  <a:lumOff val="25000"/>
                </a:schemeClr>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Ovšem když odhlédneme od minulé účasti a zeptáme se, kam by respondenti jít chtěli, nejnavštěvovanější události jsou nahrazeny právě pražskými událostmi </a:t>
            </a:r>
            <a:r>
              <a:rPr lang="cs-CZ" sz="2000" dirty="0">
                <a:solidFill>
                  <a:schemeClr val="tx1">
                    <a:lumMod val="75000"/>
                    <a:lumOff val="25000"/>
                  </a:schemeClr>
                </a:solidFill>
                <a:latin typeface="Arial Narrow" panose="020B0606020202030204" pitchFamily="34" charset="0"/>
              </a:rPr>
              <a:t>módy </a:t>
            </a:r>
            <a:r>
              <a:rPr lang="cs-CZ" sz="2000" dirty="0" smtClean="0">
                <a:solidFill>
                  <a:schemeClr val="tx1">
                    <a:lumMod val="75000"/>
                    <a:lumOff val="25000"/>
                  </a:schemeClr>
                </a:solidFill>
                <a:latin typeface="Arial Narrow" panose="020B0606020202030204" pitchFamily="34" charset="0"/>
              </a:rPr>
              <a:t>- typicky Prague </a:t>
            </a:r>
            <a:r>
              <a:rPr lang="cs-CZ" sz="2000" dirty="0" err="1">
                <a:solidFill>
                  <a:schemeClr val="tx1">
                    <a:lumMod val="75000"/>
                    <a:lumOff val="25000"/>
                  </a:schemeClr>
                </a:solidFill>
                <a:latin typeface="Arial Narrow" panose="020B0606020202030204" pitchFamily="34" charset="0"/>
              </a:rPr>
              <a:t>Fashion</a:t>
            </a:r>
            <a:r>
              <a:rPr lang="cs-CZ" sz="2000" dirty="0">
                <a:solidFill>
                  <a:schemeClr val="tx1">
                    <a:lumMod val="75000"/>
                    <a:lumOff val="25000"/>
                  </a:schemeClr>
                </a:solidFill>
                <a:latin typeface="Arial Narrow" panose="020B0606020202030204" pitchFamily="34" charset="0"/>
              </a:rPr>
              <a:t> </a:t>
            </a:r>
            <a:r>
              <a:rPr lang="cs-CZ" sz="2000" dirty="0" err="1">
                <a:solidFill>
                  <a:schemeClr val="tx1">
                    <a:lumMod val="75000"/>
                    <a:lumOff val="25000"/>
                  </a:schemeClr>
                </a:solidFill>
                <a:latin typeface="Arial Narrow" panose="020B0606020202030204" pitchFamily="34" charset="0"/>
              </a:rPr>
              <a:t>Weekend</a:t>
            </a:r>
            <a:r>
              <a:rPr lang="cs-CZ" sz="2000" dirty="0">
                <a:solidFill>
                  <a:schemeClr val="tx1">
                    <a:lumMod val="75000"/>
                    <a:lumOff val="25000"/>
                  </a:schemeClr>
                </a:solidFill>
                <a:latin typeface="Arial Narrow" panose="020B0606020202030204" pitchFamily="34" charset="0"/>
              </a:rPr>
              <a:t>. Rozdíl nelze vysvětlit pouze regionem, protože nepoměr mezi minulou účastí a chtěnou účastí je i u respondentů z Prahy</a:t>
            </a:r>
            <a:r>
              <a:rPr lang="cs-CZ" sz="2000" dirty="0" smtClean="0">
                <a:solidFill>
                  <a:schemeClr val="tx1">
                    <a:lumMod val="75000"/>
                    <a:lumOff val="25000"/>
                  </a:schemeClr>
                </a:solidFill>
                <a:latin typeface="Arial Narrow" panose="020B0606020202030204" pitchFamily="34" charset="0"/>
              </a:rPr>
              <a:t>.</a:t>
            </a:r>
          </a:p>
          <a:p>
            <a:endParaRPr lang="cs-CZ" sz="2000" dirty="0">
              <a:solidFill>
                <a:schemeClr val="tx1">
                  <a:lumMod val="75000"/>
                  <a:lumOff val="25000"/>
                </a:schemeClr>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Když už se ženy neúčastní, ocenily by alespoň TV zpravodajství z této události. Podle </a:t>
            </a:r>
            <a:r>
              <a:rPr lang="cs-CZ" sz="2000" dirty="0">
                <a:solidFill>
                  <a:schemeClr val="tx1">
                    <a:lumMod val="75000"/>
                    <a:lumOff val="25000"/>
                  </a:schemeClr>
                </a:solidFill>
                <a:latin typeface="Arial Narrow" panose="020B0606020202030204" pitchFamily="34" charset="0"/>
              </a:rPr>
              <a:t>žen je MBFW natolik významná událost, že by o něm zpravodajství v TV být mělo. Mužům je to jedno</a:t>
            </a:r>
            <a:r>
              <a:rPr lang="cs-CZ" sz="2000" dirty="0" smtClean="0">
                <a:solidFill>
                  <a:schemeClr val="tx1">
                    <a:lumMod val="75000"/>
                    <a:lumOff val="25000"/>
                  </a:schemeClr>
                </a:solidFill>
                <a:latin typeface="Arial Narrow" panose="020B0606020202030204" pitchFamily="34" charset="0"/>
              </a:rPr>
              <a:t>.</a:t>
            </a:r>
            <a:endParaRPr lang="cs-CZ"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493413" y="253993"/>
            <a:ext cx="8016843" cy="707886"/>
          </a:xfrm>
          <a:prstGeom prst="rect">
            <a:avLst/>
          </a:prstGeom>
        </p:spPr>
        <p:txBody>
          <a:bodyPr wrap="square">
            <a:spAutoFit/>
          </a:bodyPr>
          <a:lstStyle/>
          <a:p>
            <a:r>
              <a:rPr lang="cs-CZ" sz="2000" b="1" dirty="0">
                <a:latin typeface="Arial Narrow" panose="020B0606020202030204" pitchFamily="34" charset="0"/>
                <a:cs typeface="Helvetica"/>
              </a:rPr>
              <a:t>HLAVNÍ UDÁLOSTI ČESKÉ MÓDY</a:t>
            </a:r>
          </a:p>
          <a:p>
            <a:r>
              <a:rPr lang="cs-CZ" sz="2000" b="1" dirty="0" smtClean="0">
                <a:solidFill>
                  <a:srgbClr val="BD3C36"/>
                </a:solidFill>
                <a:latin typeface="Arial Narrow" panose="020B0606020202030204" pitchFamily="34" charset="0"/>
                <a:cs typeface="Helvetica"/>
              </a:rPr>
              <a:t>„K ÚČASTI NÁS LÁKÁ PŘEDEVŠÍM PRAGUE FASHION WEEKEND.“</a:t>
            </a:r>
            <a:endParaRPr lang="cs-CZ" sz="2000" b="1" i="1" dirty="0">
              <a:solidFill>
                <a:srgbClr val="BD3C36"/>
              </a:solidFill>
              <a:latin typeface="Arial Narrow" panose="020B0606020202030204" pitchFamily="34" charset="0"/>
              <a:cs typeface="Helvetica"/>
            </a:endParaRPr>
          </a:p>
        </p:txBody>
      </p:sp>
    </p:spTree>
    <p:extLst>
      <p:ext uri="{BB962C8B-B14F-4D97-AF65-F5344CB8AC3E}">
        <p14:creationId xmlns:p14="http://schemas.microsoft.com/office/powerpoint/2010/main" val="334497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2"/>
          <p:cNvGraphicFramePr>
            <a:graphicFrameLocks/>
          </p:cNvGraphicFramePr>
          <p:nvPr>
            <p:extLst>
              <p:ext uri="{D42A27DB-BD31-4B8C-83A1-F6EECF244321}">
                <p14:modId xmlns:p14="http://schemas.microsoft.com/office/powerpoint/2010/main" val="3967918937"/>
              </p:ext>
            </p:extLst>
          </p:nvPr>
        </p:nvGraphicFramePr>
        <p:xfrm>
          <a:off x="144379" y="1293237"/>
          <a:ext cx="8963765" cy="4805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3470318124"/>
              </p:ext>
            </p:extLst>
          </p:nvPr>
        </p:nvGraphicFramePr>
        <p:xfrm>
          <a:off x="2353734" y="5937022"/>
          <a:ext cx="5935132" cy="190500"/>
        </p:xfrm>
        <a:graphic>
          <a:graphicData uri="http://schemas.openxmlformats.org/drawingml/2006/table">
            <a:tbl>
              <a:tblPr/>
              <a:tblGrid>
                <a:gridCol w="847876"/>
                <a:gridCol w="847876"/>
                <a:gridCol w="847876"/>
                <a:gridCol w="847876"/>
                <a:gridCol w="847876"/>
                <a:gridCol w="847876"/>
                <a:gridCol w="847876"/>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2562644913"/>
              </p:ext>
            </p:extLst>
          </p:nvPr>
        </p:nvGraphicFramePr>
        <p:xfrm>
          <a:off x="2435193" y="1280141"/>
          <a:ext cx="5908700" cy="326232"/>
        </p:xfrm>
        <a:graphic>
          <a:graphicData uri="http://schemas.openxmlformats.org/drawingml/2006/table">
            <a:tbl>
              <a:tblPr/>
              <a:tblGrid>
                <a:gridCol w="848512"/>
                <a:gridCol w="848512"/>
                <a:gridCol w="848512"/>
                <a:gridCol w="848512"/>
                <a:gridCol w="848512"/>
                <a:gridCol w="833070"/>
                <a:gridCol w="833070"/>
              </a:tblGrid>
              <a:tr h="326232">
                <a:tc>
                  <a:txBody>
                    <a:bodyPr/>
                    <a:lstStyle/>
                    <a:p>
                      <a:pPr algn="ctr" fontAlgn="ctr"/>
                      <a:r>
                        <a:rPr lang="cs-CZ" sz="1200" b="1" i="0" u="none" strike="noStrike" dirty="0">
                          <a:solidFill>
                            <a:srgbClr val="002F5E"/>
                          </a:solidFill>
                          <a:effectLst/>
                          <a:latin typeface="Helvetica"/>
                        </a:rPr>
                        <a:t>Celkem</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Helvetica"/>
                        </a:rPr>
                        <a:t>Ženy</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7391AD"/>
                          </a:solidFill>
                          <a:effectLst/>
                          <a:latin typeface="Helvetica"/>
                        </a:rPr>
                        <a:t>Muži</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Praha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Helvetica"/>
                        </a:rPr>
                        <a:t>Brno</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Helvetica"/>
                        </a:rPr>
                        <a:t>Ostrava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Helvetica"/>
                        </a:rPr>
                        <a:t>Plzeň</a:t>
                      </a:r>
                    </a:p>
                  </a:txBody>
                  <a:tcPr marL="9525" marR="9525" marT="9525" marB="0" anchor="ctr">
                    <a:lnL>
                      <a:noFill/>
                    </a:lnL>
                    <a:lnR>
                      <a:noFill/>
                    </a:lnR>
                    <a:lnT>
                      <a:noFill/>
                    </a:lnT>
                    <a:lnB>
                      <a:noFill/>
                    </a:lnB>
                  </a:tcPr>
                </a:tc>
              </a:tr>
            </a:tbl>
          </a:graphicData>
        </a:graphic>
      </p:graphicFrame>
      <p:sp>
        <p:nvSpPr>
          <p:cNvPr id="8" name="TextBox 8"/>
          <p:cNvSpPr txBox="1"/>
          <p:nvPr/>
        </p:nvSpPr>
        <p:spPr>
          <a:xfrm>
            <a:off x="362028" y="6111999"/>
            <a:ext cx="8280920" cy="276999"/>
          </a:xfrm>
          <a:prstGeom prst="rect">
            <a:avLst/>
          </a:prstGeom>
          <a:noFill/>
        </p:spPr>
        <p:txBody>
          <a:bodyPr wrap="square" rtlCol="0">
            <a:spAutoFit/>
          </a:bodyPr>
          <a:lstStyle>
            <a:defPPr>
              <a:defRPr lang="en-US"/>
            </a:defPPr>
            <a:lvl1pPr algn="ctr">
              <a:defRPr sz="1200">
                <a:solidFill>
                  <a:schemeClr val="tx1">
                    <a:lumMod val="75000"/>
                    <a:lumOff val="25000"/>
                  </a:schemeClr>
                </a:solidFill>
                <a:latin typeface="Arial Narrow" panose="020B0606020202030204" pitchFamily="34" charset="0"/>
                <a:cs typeface="Helvetica"/>
              </a:defRPr>
            </a:lvl1pPr>
          </a:lstStyle>
          <a:p>
            <a:r>
              <a:rPr lang="cs-CZ" dirty="0"/>
              <a:t>Které z následujících módních událostí znáte </a:t>
            </a:r>
            <a:r>
              <a:rPr lang="cs-CZ" dirty="0" smtClean="0"/>
              <a:t>alespoň </a:t>
            </a:r>
            <a:r>
              <a:rPr lang="cs-CZ" dirty="0"/>
              <a:t>podle jména?</a:t>
            </a:r>
          </a:p>
        </p:txBody>
      </p:sp>
      <p:sp>
        <p:nvSpPr>
          <p:cNvPr id="10" name="TextBox 8"/>
          <p:cNvSpPr txBox="1"/>
          <p:nvPr/>
        </p:nvSpPr>
        <p:spPr>
          <a:xfrm>
            <a:off x="71720" y="142852"/>
            <a:ext cx="9036424"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A JAKÉ UDÁLOSTI MÓDY ZNÁME ALESPOŇ PODLE JMÉNA</a:t>
            </a:r>
            <a:endParaRPr lang="cs-CZ" sz="1600" b="1" dirty="0">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MBPFW JE NEJZNÁMĚJŠÍ:</a:t>
            </a:r>
            <a:r>
              <a:rPr lang="cs-CZ" sz="1400" dirty="0" smtClean="0">
                <a:solidFill>
                  <a:schemeClr val="tx1">
                    <a:lumMod val="75000"/>
                    <a:lumOff val="25000"/>
                  </a:schemeClr>
                </a:solidFill>
                <a:latin typeface="Arial Narrow" panose="020B0606020202030204" pitchFamily="34" charset="0"/>
              </a:rPr>
              <a:t> </a:t>
            </a:r>
            <a:r>
              <a:rPr lang="cs-CZ" sz="1400" dirty="0" err="1">
                <a:solidFill>
                  <a:schemeClr val="tx1">
                    <a:lumMod val="75000"/>
                    <a:lumOff val="25000"/>
                  </a:schemeClr>
                </a:solidFill>
                <a:latin typeface="Arial Narrow" panose="020B0606020202030204" pitchFamily="34" charset="0"/>
              </a:rPr>
              <a:t>Podpořeně</a:t>
            </a:r>
            <a:r>
              <a:rPr lang="cs-CZ" sz="1400" dirty="0">
                <a:solidFill>
                  <a:schemeClr val="tx1">
                    <a:lumMod val="75000"/>
                    <a:lumOff val="25000"/>
                  </a:schemeClr>
                </a:solidFill>
                <a:latin typeface="Arial Narrow" panose="020B0606020202030204" pitchFamily="34" charset="0"/>
              </a:rPr>
              <a:t> je ovšem </a:t>
            </a:r>
            <a:r>
              <a:rPr lang="cs-CZ" sz="1400" dirty="0" smtClean="0">
                <a:solidFill>
                  <a:schemeClr val="tx1">
                    <a:lumMod val="75000"/>
                    <a:lumOff val="25000"/>
                  </a:schemeClr>
                </a:solidFill>
                <a:latin typeface="Arial Narrow" panose="020B0606020202030204" pitchFamily="34" charset="0"/>
              </a:rPr>
              <a:t>Mercedes-Benz Prague </a:t>
            </a:r>
            <a:r>
              <a:rPr lang="cs-CZ" sz="1400" dirty="0" err="1">
                <a:solidFill>
                  <a:schemeClr val="tx1">
                    <a:lumMod val="75000"/>
                    <a:lumOff val="25000"/>
                  </a:schemeClr>
                </a:solidFill>
                <a:latin typeface="Arial Narrow" panose="020B0606020202030204" pitchFamily="34" charset="0"/>
              </a:rPr>
              <a:t>Fashion</a:t>
            </a:r>
            <a:r>
              <a:rPr lang="cs-CZ" sz="1400" dirty="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Week</a:t>
            </a:r>
            <a:r>
              <a:rPr lang="cs-CZ" sz="1400" dirty="0" smtClean="0">
                <a:solidFill>
                  <a:schemeClr val="tx1">
                    <a:lumMod val="75000"/>
                    <a:lumOff val="25000"/>
                  </a:schemeClr>
                </a:solidFill>
                <a:latin typeface="Arial Narrow" panose="020B0606020202030204" pitchFamily="34" charset="0"/>
              </a:rPr>
              <a:t> </a:t>
            </a:r>
            <a:r>
              <a:rPr lang="cs-CZ" sz="1400" dirty="0">
                <a:solidFill>
                  <a:schemeClr val="tx1">
                    <a:lumMod val="75000"/>
                    <a:lumOff val="25000"/>
                  </a:schemeClr>
                </a:solidFill>
                <a:latin typeface="Arial Narrow" panose="020B0606020202030204" pitchFamily="34" charset="0"/>
              </a:rPr>
              <a:t>co do znalosti hlavní českou módní událostí</a:t>
            </a:r>
            <a:r>
              <a:rPr lang="cs-CZ" sz="1400" dirty="0" smtClean="0">
                <a:solidFill>
                  <a:schemeClr val="tx1">
                    <a:lumMod val="75000"/>
                    <a:lumOff val="25000"/>
                  </a:schemeClr>
                </a:solidFill>
                <a:latin typeface="Arial Narrow" panose="020B0606020202030204" pitchFamily="34" charset="0"/>
              </a:rPr>
              <a:t>.</a:t>
            </a:r>
            <a:endParaRPr lang="cs-CZ" sz="1400" b="1" dirty="0" smtClean="0">
              <a:solidFill>
                <a:schemeClr val="tx1">
                  <a:lumMod val="75000"/>
                  <a:lumOff val="25000"/>
                </a:schemeClr>
              </a:solidFill>
              <a:latin typeface="Arial Narrow" panose="020B0606020202030204" pitchFamily="34" charset="0"/>
            </a:endParaRPr>
          </a:p>
          <a:p>
            <a:r>
              <a:rPr lang="cs-CZ" sz="1400" b="1" dirty="0" smtClean="0">
                <a:solidFill>
                  <a:schemeClr val="tx1">
                    <a:lumMod val="75000"/>
                    <a:lumOff val="25000"/>
                  </a:schemeClr>
                </a:solidFill>
                <a:latin typeface="Arial Narrow" panose="020B0606020202030204" pitchFamily="34" charset="0"/>
              </a:rPr>
              <a:t>BRNO:</a:t>
            </a:r>
            <a:r>
              <a:rPr lang="cs-CZ" sz="1400" dirty="0" smtClean="0">
                <a:solidFill>
                  <a:schemeClr val="tx1">
                    <a:lumMod val="75000"/>
                    <a:lumOff val="25000"/>
                  </a:schemeClr>
                </a:solidFill>
                <a:latin typeface="Arial Narrow" panose="020B0606020202030204" pitchFamily="34" charset="0"/>
              </a:rPr>
              <a:t> Ovšem mezi Brňany je to veletrh STYL a KABO.</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49917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2"/>
          <p:cNvGraphicFramePr>
            <a:graphicFrameLocks/>
          </p:cNvGraphicFramePr>
          <p:nvPr>
            <p:extLst>
              <p:ext uri="{D42A27DB-BD31-4B8C-83A1-F6EECF244321}">
                <p14:modId xmlns:p14="http://schemas.microsoft.com/office/powerpoint/2010/main" val="3120088313"/>
              </p:ext>
            </p:extLst>
          </p:nvPr>
        </p:nvGraphicFramePr>
        <p:xfrm>
          <a:off x="469832" y="1201910"/>
          <a:ext cx="8451986" cy="47638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8"/>
          <p:cNvSpPr txBox="1"/>
          <p:nvPr/>
        </p:nvSpPr>
        <p:spPr>
          <a:xfrm>
            <a:off x="323528" y="5877272"/>
            <a:ext cx="8280920" cy="461665"/>
          </a:xfrm>
          <a:prstGeom prst="rect">
            <a:avLst/>
          </a:prstGeom>
          <a:noFill/>
        </p:spPr>
        <p:txBody>
          <a:bodyPr wrap="square" rtlCol="0">
            <a:spAutoFit/>
          </a:bodyPr>
          <a:lstStyle/>
          <a:p>
            <a:pPr algn="ctr"/>
            <a:endParaRPr lang="pl-PL" sz="1200" dirty="0" smtClean="0">
              <a:solidFill>
                <a:schemeClr val="tx1">
                  <a:lumMod val="75000"/>
                  <a:lumOff val="25000"/>
                </a:schemeClr>
              </a:solidFill>
              <a:latin typeface="Arial Narrow" panose="020B0606020202030204" pitchFamily="34" charset="0"/>
              <a:cs typeface="Helvetica"/>
            </a:endParaRPr>
          </a:p>
          <a:p>
            <a:pPr algn="ctr"/>
            <a:r>
              <a:rPr lang="pl-PL" sz="1200" dirty="0" smtClean="0">
                <a:solidFill>
                  <a:schemeClr val="tx1">
                    <a:lumMod val="75000"/>
                    <a:lumOff val="25000"/>
                  </a:schemeClr>
                </a:solidFill>
                <a:latin typeface="Arial Narrow" panose="020B0606020202030204" pitchFamily="34" charset="0"/>
                <a:cs typeface="Helvetica"/>
              </a:rPr>
              <a:t>A </a:t>
            </a:r>
            <a:r>
              <a:rPr lang="pl-PL" sz="1200" dirty="0">
                <a:solidFill>
                  <a:schemeClr val="tx1">
                    <a:lumMod val="75000"/>
                    <a:lumOff val="25000"/>
                  </a:schemeClr>
                </a:solidFill>
                <a:latin typeface="Arial Narrow" panose="020B0606020202030204" pitchFamily="34" charset="0"/>
                <a:cs typeface="Helvetica"/>
              </a:rPr>
              <a:t>které z nich jste už někdy navštívil/a</a:t>
            </a:r>
            <a:r>
              <a:rPr lang="pl-PL" sz="1200" dirty="0" smtClean="0">
                <a:solidFill>
                  <a:schemeClr val="tx1">
                    <a:lumMod val="75000"/>
                    <a:lumOff val="25000"/>
                  </a:schemeClr>
                </a:solidFill>
                <a:latin typeface="Arial Narrow" panose="020B0606020202030204" pitchFamily="34" charset="0"/>
                <a:cs typeface="Helvetica"/>
              </a:rPr>
              <a:t>?</a:t>
            </a:r>
          </a:p>
        </p:txBody>
      </p:sp>
      <p:graphicFrame>
        <p:nvGraphicFramePr>
          <p:cNvPr id="4" name="Tabulka 3"/>
          <p:cNvGraphicFramePr>
            <a:graphicFrameLocks noGrp="1"/>
          </p:cNvGraphicFramePr>
          <p:nvPr>
            <p:extLst>
              <p:ext uri="{D42A27DB-BD31-4B8C-83A1-F6EECF244321}">
                <p14:modId xmlns:p14="http://schemas.microsoft.com/office/powerpoint/2010/main" val="1118625339"/>
              </p:ext>
            </p:extLst>
          </p:nvPr>
        </p:nvGraphicFramePr>
        <p:xfrm>
          <a:off x="2643190" y="1124898"/>
          <a:ext cx="5700703" cy="326232"/>
        </p:xfrm>
        <a:graphic>
          <a:graphicData uri="http://schemas.openxmlformats.org/drawingml/2006/table">
            <a:tbl>
              <a:tblPr/>
              <a:tblGrid>
                <a:gridCol w="818643"/>
                <a:gridCol w="818643"/>
                <a:gridCol w="818643"/>
                <a:gridCol w="818643"/>
                <a:gridCol w="818643"/>
                <a:gridCol w="803744"/>
                <a:gridCol w="803744"/>
              </a:tblGrid>
              <a:tr h="326232">
                <a:tc>
                  <a:txBody>
                    <a:bodyPr/>
                    <a:lstStyle/>
                    <a:p>
                      <a:pPr algn="ctr" fontAlgn="ctr"/>
                      <a:r>
                        <a:rPr lang="cs-CZ" sz="1200" b="1" i="0" u="none" strike="noStrike" dirty="0">
                          <a:solidFill>
                            <a:srgbClr val="002F5E"/>
                          </a:solidFill>
                          <a:effectLst/>
                          <a:latin typeface="Helvetica"/>
                        </a:rPr>
                        <a:t>Celkem</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Helvetica"/>
                        </a:rPr>
                        <a:t>Ženy</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7391AD"/>
                          </a:solidFill>
                          <a:effectLst/>
                          <a:latin typeface="Helvetica"/>
                        </a:rPr>
                        <a:t>Muži</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Praha</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Brno</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Ostrava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Helvetica"/>
                        </a:rPr>
                        <a:t>Plzeň</a:t>
                      </a:r>
                    </a:p>
                  </a:txBody>
                  <a:tcPr marL="9525" marR="9525" marT="9525" marB="0" anchor="ctr">
                    <a:lnL>
                      <a:noFill/>
                    </a:lnL>
                    <a:lnR>
                      <a:noFill/>
                    </a:lnR>
                    <a:lnT>
                      <a:noFill/>
                    </a:lnT>
                    <a:lnB>
                      <a:noFill/>
                    </a:lnB>
                  </a:tcPr>
                </a:tc>
              </a:tr>
            </a:tbl>
          </a:graphicData>
        </a:graphic>
      </p:graphicFrame>
      <p:sp>
        <p:nvSpPr>
          <p:cNvPr id="10" name="TextBox 8"/>
          <p:cNvSpPr txBox="1"/>
          <p:nvPr/>
        </p:nvSpPr>
        <p:spPr>
          <a:xfrm>
            <a:off x="71720" y="142852"/>
            <a:ext cx="9036424"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A JAKÉ JSME NAVŠTÍVILI</a:t>
            </a:r>
            <a:endParaRPr lang="cs-CZ" sz="1600" b="1" dirty="0">
              <a:latin typeface="Arial Narrow" panose="020B0606020202030204" pitchFamily="34" charset="0"/>
              <a:cs typeface="Helvetica"/>
            </a:endParaRPr>
          </a:p>
        </p:txBody>
      </p:sp>
      <p:graphicFrame>
        <p:nvGraphicFramePr>
          <p:cNvPr id="9" name="Tabulka 8"/>
          <p:cNvGraphicFramePr>
            <a:graphicFrameLocks noGrp="1"/>
          </p:cNvGraphicFramePr>
          <p:nvPr>
            <p:extLst>
              <p:ext uri="{D42A27DB-BD31-4B8C-83A1-F6EECF244321}">
                <p14:modId xmlns:p14="http://schemas.microsoft.com/office/powerpoint/2010/main" val="3907345232"/>
              </p:ext>
            </p:extLst>
          </p:nvPr>
        </p:nvGraphicFramePr>
        <p:xfrm>
          <a:off x="2538414" y="5849601"/>
          <a:ext cx="5686422" cy="190500"/>
        </p:xfrm>
        <a:graphic>
          <a:graphicData uri="http://schemas.openxmlformats.org/drawingml/2006/table">
            <a:tbl>
              <a:tblPr/>
              <a:tblGrid>
                <a:gridCol w="812346"/>
                <a:gridCol w="812346"/>
                <a:gridCol w="812346"/>
                <a:gridCol w="812346"/>
                <a:gridCol w="812346"/>
                <a:gridCol w="812346"/>
                <a:gridCol w="812346"/>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7" name="Content Placeholder 1"/>
          <p:cNvSpPr>
            <a:spLocks noGrp="1"/>
          </p:cNvSpPr>
          <p:nvPr>
            <p:ph idx="1"/>
          </p:nvPr>
        </p:nvSpPr>
        <p:spPr>
          <a:xfrm>
            <a:off x="404802" y="459532"/>
            <a:ext cx="8556318"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ÚLOHA REGIONŮ: </a:t>
            </a:r>
            <a:r>
              <a:rPr lang="cs-CZ" sz="1400" dirty="0" smtClean="0">
                <a:solidFill>
                  <a:schemeClr val="tx1">
                    <a:lumMod val="75000"/>
                    <a:lumOff val="25000"/>
                  </a:schemeClr>
                </a:solidFill>
                <a:latin typeface="Arial Narrow" panose="020B0606020202030204" pitchFamily="34" charset="0"/>
              </a:rPr>
              <a:t>Který, zdá se, navštěvuje také skoro třetina Brňanů, čímž se stává jedinou módní událostí, která ve svém regionu poráží Dny </a:t>
            </a:r>
            <a:r>
              <a:rPr lang="cs-CZ" sz="1400" dirty="0" err="1" smtClean="0">
                <a:solidFill>
                  <a:schemeClr val="tx1">
                    <a:lumMod val="75000"/>
                    <a:lumOff val="25000"/>
                  </a:schemeClr>
                </a:solidFill>
                <a:latin typeface="Arial Narrow" panose="020B0606020202030204" pitchFamily="34" charset="0"/>
              </a:rPr>
              <a:t>Marianne</a:t>
            </a:r>
            <a:r>
              <a:rPr lang="cs-CZ" sz="1400" dirty="0" smtClean="0">
                <a:solidFill>
                  <a:schemeClr val="tx1">
                    <a:lumMod val="75000"/>
                    <a:lumOff val="25000"/>
                  </a:schemeClr>
                </a:solidFill>
                <a:latin typeface="Arial Narrow" panose="020B0606020202030204" pitchFamily="34" charset="0"/>
              </a:rPr>
              <a:t>. MBPFW je naopak navštěvován i lidmi z Plzně.</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83215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A JAKÉ BYCHOM CHTĚLI NAVŠTÍVIT</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pl-PL" sz="1200" dirty="0" smtClean="0">
              <a:solidFill>
                <a:schemeClr val="tx1">
                  <a:lumMod val="75000"/>
                  <a:lumOff val="25000"/>
                </a:schemeClr>
              </a:solidFill>
              <a:latin typeface="Arial Narrow" panose="020B0606020202030204" pitchFamily="34" charset="0"/>
              <a:cs typeface="Helvetica"/>
            </a:endParaRPr>
          </a:p>
          <a:p>
            <a:pPr algn="ctr"/>
            <a:r>
              <a:rPr lang="pl-PL" sz="1200" dirty="0" smtClean="0">
                <a:solidFill>
                  <a:schemeClr val="tx1">
                    <a:lumMod val="75000"/>
                    <a:lumOff val="25000"/>
                  </a:schemeClr>
                </a:solidFill>
                <a:latin typeface="Arial Narrow" panose="020B0606020202030204" pitchFamily="34" charset="0"/>
                <a:cs typeface="Helvetica"/>
              </a:rPr>
              <a:t>A </a:t>
            </a:r>
            <a:r>
              <a:rPr lang="pl-PL" sz="1200" dirty="0">
                <a:solidFill>
                  <a:schemeClr val="tx1">
                    <a:lumMod val="75000"/>
                    <a:lumOff val="25000"/>
                  </a:schemeClr>
                </a:solidFill>
                <a:latin typeface="Arial Narrow" panose="020B0606020202030204" pitchFamily="34" charset="0"/>
                <a:cs typeface="Helvetica"/>
              </a:rPr>
              <a:t>které z nich jste sice nenavštívil/a, ale chtěl/a byste navštívit</a:t>
            </a:r>
            <a:r>
              <a:rPr lang="pl-PL" sz="1200" dirty="0" smtClean="0">
                <a:solidFill>
                  <a:schemeClr val="tx1">
                    <a:lumMod val="75000"/>
                    <a:lumOff val="25000"/>
                  </a:schemeClr>
                </a:solidFill>
                <a:latin typeface="Arial Narrow" panose="020B0606020202030204" pitchFamily="34" charset="0"/>
                <a:cs typeface="Helvetica"/>
              </a:rPr>
              <a:t>?</a:t>
            </a:r>
          </a:p>
        </p:txBody>
      </p:sp>
      <p:graphicFrame>
        <p:nvGraphicFramePr>
          <p:cNvPr id="4" name="Tabulka 3"/>
          <p:cNvGraphicFramePr>
            <a:graphicFrameLocks noGrp="1"/>
          </p:cNvGraphicFramePr>
          <p:nvPr>
            <p:extLst>
              <p:ext uri="{D42A27DB-BD31-4B8C-83A1-F6EECF244321}">
                <p14:modId xmlns:p14="http://schemas.microsoft.com/office/powerpoint/2010/main" val="3759951556"/>
              </p:ext>
            </p:extLst>
          </p:nvPr>
        </p:nvGraphicFramePr>
        <p:xfrm>
          <a:off x="2643190" y="1106792"/>
          <a:ext cx="5700703" cy="326232"/>
        </p:xfrm>
        <a:graphic>
          <a:graphicData uri="http://schemas.openxmlformats.org/drawingml/2006/table">
            <a:tbl>
              <a:tblPr/>
              <a:tblGrid>
                <a:gridCol w="818643"/>
                <a:gridCol w="818643"/>
                <a:gridCol w="818643"/>
                <a:gridCol w="818643"/>
                <a:gridCol w="818643"/>
                <a:gridCol w="803744"/>
                <a:gridCol w="803744"/>
              </a:tblGrid>
              <a:tr h="326232">
                <a:tc>
                  <a:txBody>
                    <a:bodyPr/>
                    <a:lstStyle/>
                    <a:p>
                      <a:pPr algn="ctr" fontAlgn="ctr"/>
                      <a:r>
                        <a:rPr lang="cs-CZ" sz="1200" b="1" i="0" u="none" strike="noStrike" dirty="0">
                          <a:solidFill>
                            <a:srgbClr val="002F5E"/>
                          </a:solidFill>
                          <a:effectLst/>
                          <a:latin typeface="Helvetica"/>
                        </a:rPr>
                        <a:t>Celkem</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Helvetica"/>
                        </a:rPr>
                        <a:t>Ženy</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7391AD"/>
                          </a:solidFill>
                          <a:effectLst/>
                          <a:latin typeface="Helvetica"/>
                        </a:rPr>
                        <a:t>Muži</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Praha</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Brno</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Ostrava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Helvetica"/>
                        </a:rPr>
                        <a:t>Plzeň</a:t>
                      </a:r>
                    </a:p>
                  </a:txBody>
                  <a:tcPr marL="9525" marR="9525" marT="9525" marB="0" anchor="ctr">
                    <a:lnL>
                      <a:noFill/>
                    </a:lnL>
                    <a:lnR>
                      <a:noFill/>
                    </a:lnR>
                    <a:lnT>
                      <a:noFill/>
                    </a:lnT>
                    <a:lnB>
                      <a:noFill/>
                    </a:lnB>
                  </a:tcPr>
                </a:tc>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19017532"/>
              </p:ext>
            </p:extLst>
          </p:nvPr>
        </p:nvGraphicFramePr>
        <p:xfrm>
          <a:off x="2509839" y="5840673"/>
          <a:ext cx="5686422" cy="190500"/>
        </p:xfrm>
        <a:graphic>
          <a:graphicData uri="http://schemas.openxmlformats.org/drawingml/2006/table">
            <a:tbl>
              <a:tblPr/>
              <a:tblGrid>
                <a:gridCol w="812346"/>
                <a:gridCol w="812346"/>
                <a:gridCol w="812346"/>
                <a:gridCol w="812346"/>
                <a:gridCol w="812346"/>
                <a:gridCol w="812346"/>
                <a:gridCol w="812346"/>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graphicFrame>
        <p:nvGraphicFramePr>
          <p:cNvPr id="11" name="Diagramm 2"/>
          <p:cNvGraphicFramePr>
            <a:graphicFrameLocks/>
          </p:cNvGraphicFramePr>
          <p:nvPr>
            <p:extLst>
              <p:ext uri="{D42A27DB-BD31-4B8C-83A1-F6EECF244321}">
                <p14:modId xmlns:p14="http://schemas.microsoft.com/office/powerpoint/2010/main" val="3496061883"/>
              </p:ext>
            </p:extLst>
          </p:nvPr>
        </p:nvGraphicFramePr>
        <p:xfrm>
          <a:off x="704850" y="1230226"/>
          <a:ext cx="7553326" cy="4800947"/>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
          <p:cNvSpPr>
            <a:spLocks noGrp="1"/>
          </p:cNvSpPr>
          <p:nvPr>
            <p:ph idx="1"/>
          </p:nvPr>
        </p:nvSpPr>
        <p:spPr>
          <a:xfrm>
            <a:off x="404802" y="459532"/>
            <a:ext cx="8556318"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LÁKÁ NÁS PRAGUE FASHION WEEK: </a:t>
            </a:r>
            <a:r>
              <a:rPr lang="cs-CZ" sz="1400" dirty="0" smtClean="0">
                <a:solidFill>
                  <a:schemeClr val="tx1">
                    <a:lumMod val="75000"/>
                    <a:lumOff val="25000"/>
                  </a:schemeClr>
                </a:solidFill>
                <a:latin typeface="Arial Narrow" panose="020B0606020202030204" pitchFamily="34" charset="0"/>
              </a:rPr>
              <a:t>Ovšem účastnit bychom se chtěli právě pražských událostí módy jako Prague </a:t>
            </a:r>
            <a:r>
              <a:rPr lang="cs-CZ" sz="1400" dirty="0" err="1" smtClean="0">
                <a:solidFill>
                  <a:schemeClr val="tx1">
                    <a:lumMod val="75000"/>
                    <a:lumOff val="25000"/>
                  </a:schemeClr>
                </a:solidFill>
                <a:latin typeface="Arial Narrow" panose="020B0606020202030204" pitchFamily="34" charset="0"/>
              </a:rPr>
              <a:t>Fashion</a:t>
            </a:r>
            <a:r>
              <a:rPr lang="cs-CZ" sz="1400" dirty="0" smtClean="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Weekend</a:t>
            </a:r>
            <a:r>
              <a:rPr lang="cs-CZ" sz="1400" dirty="0" smtClean="0">
                <a:solidFill>
                  <a:schemeClr val="tx1">
                    <a:lumMod val="75000"/>
                    <a:lumOff val="25000"/>
                  </a:schemeClr>
                </a:solidFill>
                <a:latin typeface="Arial Narrow" panose="020B0606020202030204" pitchFamily="34" charset="0"/>
              </a:rPr>
              <a:t>. Rozdíl nelze vysvětlit pouze regionem, protože nepoměr mezi minulou účastí a chtěnou účastí je i u respondentů z Prahy.</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47950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DŮVOD NEÚČASTI NA PRAGUE FASHION WEEKEND</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Uvedl/a jste, že se neúčastníte Prague </a:t>
            </a:r>
            <a:r>
              <a:rPr lang="cs-CZ" sz="1200" dirty="0" err="1">
                <a:solidFill>
                  <a:schemeClr val="tx1">
                    <a:lumMod val="75000"/>
                    <a:lumOff val="25000"/>
                  </a:schemeClr>
                </a:solidFill>
                <a:latin typeface="Arial Narrow" panose="020B0606020202030204" pitchFamily="34" charset="0"/>
                <a:cs typeface="Helvetica"/>
              </a:rPr>
              <a:t>Fashion</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Weekend</a:t>
            </a:r>
            <a:r>
              <a:rPr lang="cs-CZ" sz="1200" dirty="0">
                <a:solidFill>
                  <a:schemeClr val="tx1">
                    <a:lumMod val="75000"/>
                    <a:lumOff val="25000"/>
                  </a:schemeClr>
                </a:solidFill>
                <a:latin typeface="Arial Narrow" panose="020B0606020202030204" pitchFamily="34" charset="0"/>
                <a:cs typeface="Helvetica"/>
              </a:rPr>
              <a:t> (oficiálně Mercedes-Benz Prague </a:t>
            </a:r>
            <a:r>
              <a:rPr lang="cs-CZ" sz="1200" dirty="0" err="1">
                <a:solidFill>
                  <a:schemeClr val="tx1">
                    <a:lumMod val="75000"/>
                    <a:lumOff val="25000"/>
                  </a:schemeClr>
                </a:solidFill>
                <a:latin typeface="Arial Narrow" panose="020B0606020202030204" pitchFamily="34" charset="0"/>
                <a:cs typeface="Helvetica"/>
              </a:rPr>
              <a:t>Fashion</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Week</a:t>
            </a:r>
            <a:r>
              <a:rPr lang="cs-CZ" sz="1200" dirty="0">
                <a:solidFill>
                  <a:schemeClr val="tx1">
                    <a:lumMod val="75000"/>
                    <a:lumOff val="25000"/>
                  </a:schemeClr>
                </a:solidFill>
                <a:latin typeface="Arial Narrow" panose="020B0606020202030204" pitchFamily="34" charset="0"/>
                <a:cs typeface="Helvetica"/>
              </a:rPr>
              <a:t>) ale účastnit byste se chtěl/a. Co je důvodem, proč se této akce neúčastníte? </a:t>
            </a:r>
            <a:r>
              <a:rPr lang="cs-CZ" sz="1200" dirty="0" smtClean="0">
                <a:solidFill>
                  <a:schemeClr val="tx1">
                    <a:lumMod val="75000"/>
                    <a:lumOff val="25000"/>
                  </a:schemeClr>
                </a:solidFill>
                <a:latin typeface="Arial Narrow" panose="020B0606020202030204" pitchFamily="34" charset="0"/>
                <a:cs typeface="Helvetica"/>
              </a:rPr>
              <a:t>(</a:t>
            </a:r>
            <a:r>
              <a:rPr lang="cs-CZ" sz="1200" dirty="0">
                <a:solidFill>
                  <a:schemeClr val="tx1">
                    <a:lumMod val="75000"/>
                    <a:lumOff val="25000"/>
                  </a:schemeClr>
                </a:solidFill>
                <a:latin typeface="Arial Narrow" panose="020B0606020202030204" pitchFamily="34" charset="0"/>
                <a:cs typeface="Helvetica"/>
              </a:rPr>
              <a:t>otevřená otázka</a:t>
            </a:r>
            <a:r>
              <a:rPr lang="cs-CZ" sz="1200" dirty="0" smtClean="0">
                <a:solidFill>
                  <a:schemeClr val="tx1">
                    <a:lumMod val="75000"/>
                    <a:lumOff val="25000"/>
                  </a:schemeClr>
                </a:solidFill>
                <a:latin typeface="Arial Narrow" panose="020B0606020202030204" pitchFamily="34" charset="0"/>
                <a:cs typeface="Helvetica"/>
              </a:rPr>
              <a:t>) Ti, co nenavštívili </a:t>
            </a:r>
            <a:r>
              <a:rPr lang="it-IT" sz="1200" dirty="0">
                <a:solidFill>
                  <a:schemeClr val="tx1">
                    <a:lumMod val="75000"/>
                    <a:lumOff val="25000"/>
                  </a:schemeClr>
                </a:solidFill>
                <a:latin typeface="Arial Narrow" panose="020B0606020202030204" pitchFamily="34" charset="0"/>
                <a:cs typeface="Helvetica"/>
              </a:rPr>
              <a:t>Prague Fashion </a:t>
            </a:r>
            <a:r>
              <a:rPr lang="it-IT" sz="1200" dirty="0" smtClean="0">
                <a:solidFill>
                  <a:schemeClr val="tx1">
                    <a:lumMod val="75000"/>
                    <a:lumOff val="25000"/>
                  </a:schemeClr>
                </a:solidFill>
                <a:latin typeface="Arial Narrow" panose="020B0606020202030204" pitchFamily="34" charset="0"/>
                <a:cs typeface="Helvetica"/>
              </a:rPr>
              <a:t>Weekend</a:t>
            </a:r>
            <a:r>
              <a:rPr lang="cs-CZ" sz="1200" dirty="0" smtClean="0">
                <a:solidFill>
                  <a:schemeClr val="tx1">
                    <a:lumMod val="75000"/>
                    <a:lumOff val="25000"/>
                  </a:schemeClr>
                </a:solidFill>
                <a:latin typeface="Arial Narrow" panose="020B0606020202030204" pitchFamily="34" charset="0"/>
                <a:cs typeface="Helvetica"/>
              </a:rPr>
              <a:t>, ale chtěli by.</a:t>
            </a:r>
          </a:p>
        </p:txBody>
      </p:sp>
      <p:graphicFrame>
        <p:nvGraphicFramePr>
          <p:cNvPr id="3" name="Tabulka 2"/>
          <p:cNvGraphicFramePr>
            <a:graphicFrameLocks noGrp="1"/>
          </p:cNvGraphicFramePr>
          <p:nvPr>
            <p:extLst>
              <p:ext uri="{D42A27DB-BD31-4B8C-83A1-F6EECF244321}">
                <p14:modId xmlns:p14="http://schemas.microsoft.com/office/powerpoint/2010/main" val="2954175241"/>
              </p:ext>
            </p:extLst>
          </p:nvPr>
        </p:nvGraphicFramePr>
        <p:xfrm>
          <a:off x="4877480" y="5439627"/>
          <a:ext cx="2369457" cy="190500"/>
        </p:xfrm>
        <a:graphic>
          <a:graphicData uri="http://schemas.openxmlformats.org/drawingml/2006/table">
            <a:tbl>
              <a:tblPr/>
              <a:tblGrid>
                <a:gridCol w="789819"/>
                <a:gridCol w="789819"/>
                <a:gridCol w="789819"/>
              </a:tblGrid>
              <a:tr h="190500">
                <a:tc>
                  <a:txBody>
                    <a:bodyPr/>
                    <a:lstStyle/>
                    <a:p>
                      <a:pPr algn="ctr" fontAlgn="ctr"/>
                      <a:r>
                        <a:rPr lang="cs-CZ" sz="1000" b="0" i="0" u="none" strike="noStrike" dirty="0">
                          <a:solidFill>
                            <a:schemeClr val="bg1">
                              <a:lumMod val="50000"/>
                            </a:schemeClr>
                          </a:solidFill>
                          <a:effectLst/>
                          <a:latin typeface="Helvetica"/>
                        </a:rPr>
                        <a:t>N=90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N=57</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N=32</a:t>
                      </a:r>
                    </a:p>
                  </a:txBody>
                  <a:tcPr marL="9525" marR="9525" marT="9525" marB="0" anchor="ctr">
                    <a:lnL>
                      <a:noFill/>
                    </a:lnL>
                    <a:lnR>
                      <a:noFill/>
                    </a:lnR>
                    <a:lnT>
                      <a:noFill/>
                    </a:lnT>
                    <a:lnB>
                      <a:noFill/>
                    </a:lnB>
                  </a:tcPr>
                </a:tc>
              </a:tr>
            </a:tbl>
          </a:graphicData>
        </a:graphic>
      </p:graphicFrame>
      <p:sp>
        <p:nvSpPr>
          <p:cNvPr id="11" name="Content Placeholder 1"/>
          <p:cNvSpPr>
            <a:spLocks noGrp="1"/>
          </p:cNvSpPr>
          <p:nvPr>
            <p:ph idx="1"/>
          </p:nvPr>
        </p:nvSpPr>
        <p:spPr>
          <a:xfrm>
            <a:off x="404802" y="459532"/>
            <a:ext cx="8556318" cy="811003"/>
          </a:xfrm>
        </p:spPr>
        <p:txBody>
          <a:bodyPr>
            <a:noAutofit/>
          </a:bodyPr>
          <a:lstStyle/>
          <a:p>
            <a:r>
              <a:rPr lang="cs-CZ" sz="1400" dirty="0" smtClean="0">
                <a:solidFill>
                  <a:schemeClr val="tx1">
                    <a:lumMod val="75000"/>
                    <a:lumOff val="25000"/>
                  </a:schemeClr>
                </a:solidFill>
                <a:latin typeface="Arial Narrow" panose="020B0606020202030204" pitchFamily="34" charset="0"/>
              </a:rPr>
              <a:t>Jako nejčastější důvod neúčasti respondenti uvádí nedostatek času. Prague </a:t>
            </a:r>
            <a:r>
              <a:rPr lang="cs-CZ" sz="1400" dirty="0" err="1" smtClean="0">
                <a:solidFill>
                  <a:schemeClr val="tx1">
                    <a:lumMod val="75000"/>
                    <a:lumOff val="25000"/>
                  </a:schemeClr>
                </a:solidFill>
                <a:latin typeface="Arial Narrow" panose="020B0606020202030204" pitchFamily="34" charset="0"/>
              </a:rPr>
              <a:t>Fashion</a:t>
            </a:r>
            <a:r>
              <a:rPr lang="cs-CZ" sz="1400" dirty="0" smtClean="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Weekend</a:t>
            </a:r>
            <a:r>
              <a:rPr lang="cs-CZ" sz="1400" dirty="0" smtClean="0">
                <a:solidFill>
                  <a:schemeClr val="tx1">
                    <a:lumMod val="75000"/>
                    <a:lumOff val="25000"/>
                  </a:schemeClr>
                </a:solidFill>
                <a:latin typeface="Arial Narrow" panose="020B0606020202030204" pitchFamily="34" charset="0"/>
              </a:rPr>
              <a:t> tak pro ně není prioritou.</a:t>
            </a:r>
            <a:endParaRPr lang="cs-CZ" sz="1400" dirty="0">
              <a:solidFill>
                <a:schemeClr val="tx1">
                  <a:lumMod val="75000"/>
                  <a:lumOff val="25000"/>
                </a:schemeClr>
              </a:solidFill>
              <a:latin typeface="Arial Narrow" panose="020B0606020202030204" pitchFamily="34" charset="0"/>
            </a:endParaRPr>
          </a:p>
        </p:txBody>
      </p:sp>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6850"/>
          <a:stretch/>
        </p:blipFill>
        <p:spPr bwMode="auto">
          <a:xfrm>
            <a:off x="1695070" y="1451147"/>
            <a:ext cx="553783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86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4979" y="0"/>
            <a:ext cx="8922619" cy="1200329"/>
          </a:xfrm>
          <a:prstGeom prst="rect">
            <a:avLst/>
          </a:prstGeom>
          <a:noFill/>
        </p:spPr>
        <p:txBody>
          <a:bodyPr wrap="square" rtlCol="0">
            <a:spAutoFit/>
          </a:bodyPr>
          <a:lstStyle/>
          <a:p>
            <a:pPr algn="ctr"/>
            <a:r>
              <a:rPr lang="cs-CZ" sz="3600" b="1" dirty="0" smtClean="0">
                <a:solidFill>
                  <a:prstClr val="black"/>
                </a:solidFill>
                <a:latin typeface="Arial Narrow" panose="020B0606020202030204" pitchFamily="34" charset="0"/>
                <a:cs typeface="Helvetica"/>
              </a:rPr>
              <a:t>AUTORSKÁ MÓDA V ČESKU</a:t>
            </a:r>
          </a:p>
          <a:p>
            <a:pPr algn="ctr"/>
            <a:r>
              <a:rPr lang="cs-CZ" sz="3600" dirty="0" smtClean="0">
                <a:solidFill>
                  <a:prstClr val="black"/>
                </a:solidFill>
                <a:latin typeface="Arial Narrow" panose="020B0606020202030204" pitchFamily="34" charset="0"/>
                <a:cs typeface="Helvetica"/>
              </a:rPr>
              <a:t>FASHION REPORT III</a:t>
            </a:r>
            <a:endParaRPr lang="cs-CZ" sz="3600" dirty="0">
              <a:solidFill>
                <a:prstClr val="black"/>
              </a:solidFill>
              <a:latin typeface="Arial Narrow" panose="020B0606020202030204" pitchFamily="34" charset="0"/>
              <a:cs typeface="Helvetica"/>
            </a:endParaRPr>
          </a:p>
        </p:txBody>
      </p:sp>
      <p:cxnSp>
        <p:nvCxnSpPr>
          <p:cNvPr id="3" name="Přímá spojnice 2"/>
          <p:cNvCxnSpPr/>
          <p:nvPr/>
        </p:nvCxnSpPr>
        <p:spPr>
          <a:xfrm flipV="1">
            <a:off x="177046" y="1475575"/>
            <a:ext cx="8645239" cy="1847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1"/>
          <p:cNvSpPr txBox="1">
            <a:spLocks/>
          </p:cNvSpPr>
          <p:nvPr/>
        </p:nvSpPr>
        <p:spPr>
          <a:xfrm>
            <a:off x="261289" y="1607501"/>
            <a:ext cx="4060455" cy="448042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b="1" dirty="0" smtClean="0">
                <a:solidFill>
                  <a:schemeClr val="tx1">
                    <a:lumMod val="95000"/>
                    <a:lumOff val="5000"/>
                  </a:schemeClr>
                </a:solidFill>
                <a:latin typeface="Arial Narrow" panose="020B0606020202030204" pitchFamily="34" charset="0"/>
              </a:rPr>
              <a:t>„Autorská móda je pro nás záruka jedinečnosti, za nepřijatelnou cenu.“</a:t>
            </a:r>
            <a:endParaRPr lang="cs-CZ" sz="1400" b="1" i="1" dirty="0">
              <a:solidFill>
                <a:schemeClr val="tx1">
                  <a:lumMod val="95000"/>
                  <a:lumOff val="5000"/>
                </a:schemeClr>
              </a:solidFill>
              <a:latin typeface="Arial Narrow" panose="020B0606020202030204" pitchFamily="34" charset="0"/>
            </a:endParaRPr>
          </a:p>
          <a:p>
            <a:endParaRPr lang="cs-CZ" b="1" dirty="0" smtClean="0">
              <a:solidFill>
                <a:schemeClr val="tx1">
                  <a:lumMod val="95000"/>
                  <a:lumOff val="5000"/>
                </a:schemeClr>
              </a:solidFill>
            </a:endParaRPr>
          </a:p>
          <a:p>
            <a:r>
              <a:rPr lang="cs-CZ" b="1" dirty="0">
                <a:solidFill>
                  <a:schemeClr val="tx1">
                    <a:lumMod val="95000"/>
                    <a:lumOff val="5000"/>
                  </a:schemeClr>
                </a:solidFill>
              </a:rPr>
              <a:t>„Máme </a:t>
            </a:r>
            <a:r>
              <a:rPr lang="cs-CZ" b="1" dirty="0" smtClean="0">
                <a:solidFill>
                  <a:schemeClr val="tx1">
                    <a:lumMod val="95000"/>
                    <a:lumOff val="5000"/>
                  </a:schemeClr>
                </a:solidFill>
              </a:rPr>
              <a:t>mylnou </a:t>
            </a:r>
            <a:r>
              <a:rPr lang="cs-CZ" b="1" dirty="0">
                <a:solidFill>
                  <a:schemeClr val="tx1">
                    <a:lumMod val="95000"/>
                    <a:lumOff val="5000"/>
                  </a:schemeClr>
                </a:solidFill>
              </a:rPr>
              <a:t>představu, že autorská móda stojí dvojnásobek toho, co jsme ochotni vydat.“</a:t>
            </a:r>
          </a:p>
          <a:p>
            <a:endParaRPr lang="cs-CZ" dirty="0">
              <a:solidFill>
                <a:schemeClr val="tx1">
                  <a:lumMod val="95000"/>
                  <a:lumOff val="5000"/>
                </a:schemeClr>
              </a:solidFill>
            </a:endParaRPr>
          </a:p>
          <a:p>
            <a:r>
              <a:rPr lang="cs-CZ" b="1" dirty="0" smtClean="0">
                <a:solidFill>
                  <a:schemeClr val="tx1">
                    <a:lumMod val="95000"/>
                    <a:lumOff val="5000"/>
                  </a:schemeClr>
                </a:solidFill>
                <a:latin typeface="Arial Narrow" panose="020B0606020202030204" pitchFamily="34" charset="0"/>
              </a:rPr>
              <a:t>„Návrháři, to je pro nás Blanka </a:t>
            </a:r>
            <a:r>
              <a:rPr lang="cs-CZ" b="1" dirty="0" err="1">
                <a:solidFill>
                  <a:schemeClr val="tx1">
                    <a:lumMod val="95000"/>
                    <a:lumOff val="5000"/>
                  </a:schemeClr>
                </a:solidFill>
                <a:latin typeface="Arial Narrow" panose="020B0606020202030204" pitchFamily="34" charset="0"/>
              </a:rPr>
              <a:t>M</a:t>
            </a:r>
            <a:r>
              <a:rPr lang="cs-CZ" b="1" dirty="0" err="1" smtClean="0">
                <a:solidFill>
                  <a:schemeClr val="tx1">
                    <a:lumMod val="95000"/>
                    <a:lumOff val="5000"/>
                  </a:schemeClr>
                </a:solidFill>
                <a:latin typeface="Arial Narrow" panose="020B0606020202030204" pitchFamily="34" charset="0"/>
              </a:rPr>
              <a:t>atragi</a:t>
            </a:r>
            <a:r>
              <a:rPr lang="cs-CZ" b="1" dirty="0" smtClean="0">
                <a:solidFill>
                  <a:schemeClr val="tx1">
                    <a:lumMod val="95000"/>
                    <a:lumOff val="5000"/>
                  </a:schemeClr>
                </a:solidFill>
                <a:latin typeface="Arial Narrow" panose="020B0606020202030204" pitchFamily="34" charset="0"/>
              </a:rPr>
              <a:t> a </a:t>
            </a:r>
            <a:r>
              <a:rPr lang="cs-CZ" b="1" dirty="0">
                <a:solidFill>
                  <a:schemeClr val="tx1">
                    <a:lumMod val="95000"/>
                    <a:lumOff val="5000"/>
                  </a:schemeClr>
                </a:solidFill>
                <a:latin typeface="Arial Narrow" panose="020B0606020202030204" pitchFamily="34" charset="0"/>
              </a:rPr>
              <a:t>B</a:t>
            </a:r>
            <a:r>
              <a:rPr lang="cs-CZ" b="1" dirty="0" smtClean="0">
                <a:solidFill>
                  <a:schemeClr val="tx1">
                    <a:lumMod val="95000"/>
                    <a:lumOff val="5000"/>
                  </a:schemeClr>
                </a:solidFill>
                <a:latin typeface="Arial Narrow" panose="020B0606020202030204" pitchFamily="34" charset="0"/>
              </a:rPr>
              <a:t>eáta </a:t>
            </a:r>
            <a:r>
              <a:rPr lang="cs-CZ" b="1" dirty="0">
                <a:solidFill>
                  <a:schemeClr val="tx1">
                    <a:lumMod val="95000"/>
                    <a:lumOff val="5000"/>
                  </a:schemeClr>
                </a:solidFill>
                <a:latin typeface="Arial Narrow" panose="020B0606020202030204" pitchFamily="34" charset="0"/>
              </a:rPr>
              <a:t>R</a:t>
            </a:r>
            <a:r>
              <a:rPr lang="cs-CZ" b="1" dirty="0" smtClean="0">
                <a:solidFill>
                  <a:schemeClr val="tx1">
                    <a:lumMod val="95000"/>
                    <a:lumOff val="5000"/>
                  </a:schemeClr>
                </a:solidFill>
                <a:latin typeface="Arial Narrow" panose="020B0606020202030204" pitchFamily="34" charset="0"/>
              </a:rPr>
              <a:t>ajská, Brno má ale své návrháře.“</a:t>
            </a:r>
          </a:p>
          <a:p>
            <a:endParaRPr lang="cs-CZ" b="1" i="1" dirty="0">
              <a:solidFill>
                <a:schemeClr val="tx1">
                  <a:lumMod val="95000"/>
                  <a:lumOff val="5000"/>
                </a:schemeClr>
              </a:solidFill>
              <a:latin typeface="Arial Narrow" panose="020B0606020202030204" pitchFamily="34" charset="0"/>
            </a:endParaRPr>
          </a:p>
          <a:p>
            <a:r>
              <a:rPr lang="cs-CZ" sz="1800" b="1" dirty="0" smtClean="0">
                <a:solidFill>
                  <a:schemeClr val="tx1">
                    <a:lumMod val="95000"/>
                    <a:lumOff val="5000"/>
                  </a:schemeClr>
                </a:solidFill>
                <a:latin typeface="Arial Narrow" panose="020B0606020202030204" pitchFamily="34" charset="0"/>
              </a:rPr>
              <a:t>„Za české módní ikony považujeme spíše ženské celebrity, z mužů Korna a Mareše.“</a:t>
            </a:r>
          </a:p>
          <a:p>
            <a:endParaRPr lang="cs-CZ" b="1" i="1" dirty="0">
              <a:solidFill>
                <a:schemeClr val="tx1">
                  <a:lumMod val="95000"/>
                  <a:lumOff val="5000"/>
                </a:schemeClr>
              </a:solidFill>
              <a:latin typeface="Arial Narrow" panose="020B0606020202030204" pitchFamily="34" charset="0"/>
            </a:endParaRPr>
          </a:p>
          <a:p>
            <a:r>
              <a:rPr lang="cs-CZ" b="1" dirty="0" smtClean="0">
                <a:solidFill>
                  <a:schemeClr val="tx1">
                    <a:lumMod val="95000"/>
                    <a:lumOff val="5000"/>
                  </a:schemeClr>
                </a:solidFill>
                <a:latin typeface="Arial Narrow" panose="020B0606020202030204" pitchFamily="34" charset="0"/>
              </a:rPr>
              <a:t>„Za událost módy je považován respondenty i Filmový festival v Karlových Varech nebo Ples v opeře.“</a:t>
            </a:r>
            <a:endParaRPr lang="cs-CZ" b="1" i="1" dirty="0" smtClean="0">
              <a:solidFill>
                <a:schemeClr val="tx1">
                  <a:lumMod val="95000"/>
                  <a:lumOff val="5000"/>
                </a:schemeClr>
              </a:solidFill>
              <a:latin typeface="Arial Narrow" panose="020B0606020202030204" pitchFamily="34" charset="0"/>
            </a:endParaRPr>
          </a:p>
          <a:p>
            <a:endParaRPr lang="cs-CZ" b="1" i="1" dirty="0">
              <a:solidFill>
                <a:schemeClr val="tx1">
                  <a:lumMod val="95000"/>
                  <a:lumOff val="5000"/>
                </a:schemeClr>
              </a:solidFill>
              <a:latin typeface="Arial Narrow" panose="020B0606020202030204" pitchFamily="34" charset="0"/>
            </a:endParaRPr>
          </a:p>
        </p:txBody>
      </p:sp>
      <p:sp>
        <p:nvSpPr>
          <p:cNvPr id="11" name="Content Placeholder 1"/>
          <p:cNvSpPr txBox="1">
            <a:spLocks/>
          </p:cNvSpPr>
          <p:nvPr/>
        </p:nvSpPr>
        <p:spPr>
          <a:xfrm>
            <a:off x="4586289" y="3830858"/>
            <a:ext cx="4102883" cy="2122321"/>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b="1" dirty="0" smtClean="0">
                <a:solidFill>
                  <a:schemeClr val="tx1">
                    <a:lumMod val="95000"/>
                    <a:lumOff val="5000"/>
                  </a:schemeClr>
                </a:solidFill>
                <a:latin typeface="Arial Narrow" panose="020B0606020202030204" pitchFamily="34" charset="0"/>
              </a:rPr>
              <a:t>„Hlavním kanálem prodeje autorské módy je fler.cz.“</a:t>
            </a:r>
          </a:p>
          <a:p>
            <a:endParaRPr lang="cs-CZ" sz="1400" b="1" i="1" dirty="0">
              <a:solidFill>
                <a:schemeClr val="tx1">
                  <a:lumMod val="95000"/>
                  <a:lumOff val="5000"/>
                </a:schemeClr>
              </a:solidFill>
              <a:latin typeface="Arial Narrow" panose="020B0606020202030204" pitchFamily="34" charset="0"/>
            </a:endParaRPr>
          </a:p>
          <a:p>
            <a:r>
              <a:rPr lang="cs-CZ" sz="2000" b="1" dirty="0" smtClean="0">
                <a:solidFill>
                  <a:schemeClr val="tx1">
                    <a:lumMod val="95000"/>
                    <a:lumOff val="5000"/>
                  </a:schemeClr>
                </a:solidFill>
                <a:latin typeface="Arial Narrow" panose="020B0606020202030204" pitchFamily="34" charset="0"/>
              </a:rPr>
              <a:t>„Muži si sami oblečení nevyrábí, spíše mění jeho funkci, když si tvoří kostým nebo pyžamo ze staré košile.“</a:t>
            </a:r>
            <a:endParaRPr lang="cs-CZ" sz="2000" b="1" i="1" dirty="0" smtClean="0">
              <a:solidFill>
                <a:schemeClr val="tx1">
                  <a:lumMod val="95000"/>
                  <a:lumOff val="5000"/>
                </a:schemeClr>
              </a:solidFill>
              <a:latin typeface="Arial Narrow" panose="020B0606020202030204" pitchFamily="34" charset="0"/>
            </a:endParaRPr>
          </a:p>
          <a:p>
            <a:endParaRPr lang="cs-CZ" sz="1400" b="1" i="1" dirty="0" smtClean="0">
              <a:solidFill>
                <a:schemeClr val="tx1">
                  <a:lumMod val="95000"/>
                  <a:lumOff val="5000"/>
                </a:schemeClr>
              </a:solidFill>
              <a:latin typeface="Arial Narrow" panose="020B0606020202030204" pitchFamily="34" charset="0"/>
            </a:endParaRPr>
          </a:p>
          <a:p>
            <a:r>
              <a:rPr lang="cs-CZ" sz="1400" b="1" dirty="0" smtClean="0">
                <a:solidFill>
                  <a:schemeClr val="tx1">
                    <a:lumMod val="95000"/>
                    <a:lumOff val="5000"/>
                  </a:schemeClr>
                </a:solidFill>
                <a:latin typeface="Arial Narrow" panose="020B0606020202030204" pitchFamily="34" charset="0"/>
              </a:rPr>
              <a:t>„Autorská móda musí vysvětlit svou hodnotu proti běžnému oblečení, potenciál je u mužů.“</a:t>
            </a:r>
            <a:endParaRPr lang="cs-CZ" sz="1400" b="1" i="1" dirty="0" smtClean="0">
              <a:solidFill>
                <a:schemeClr val="tx1">
                  <a:lumMod val="95000"/>
                  <a:lumOff val="5000"/>
                </a:schemeClr>
              </a:solidFill>
              <a:latin typeface="Arial Narrow" panose="020B0606020202030204" pitchFamily="34" charset="0"/>
            </a:endParaRPr>
          </a:p>
          <a:p>
            <a:endParaRPr lang="cs-CZ" sz="1400" dirty="0">
              <a:solidFill>
                <a:schemeClr val="tx1">
                  <a:lumMod val="95000"/>
                  <a:lumOff val="5000"/>
                </a:schemeClr>
              </a:solidFill>
            </a:endParaRPr>
          </a:p>
        </p:txBody>
      </p:sp>
      <p:pic>
        <p:nvPicPr>
          <p:cNvPr id="14338" name="Picture 2" descr="https://encrypted-tbn3.gstatic.com/images?q=tbn:ANd9GcSopOmsK7MowrklnQ7LaJuf_Zxq6V3EcXx7g7EasR6dpuOGn-Q21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7465" y="1709101"/>
            <a:ext cx="4029088" cy="200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10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Skupina 10"/>
          <p:cNvGrpSpPr/>
          <p:nvPr/>
        </p:nvGrpSpPr>
        <p:grpSpPr>
          <a:xfrm>
            <a:off x="948357" y="1306027"/>
            <a:ext cx="7497536" cy="4572000"/>
            <a:chOff x="0" y="0"/>
            <a:chExt cx="8139518" cy="4550323"/>
          </a:xfrm>
        </p:grpSpPr>
        <p:graphicFrame>
          <p:nvGraphicFramePr>
            <p:cNvPr id="12" name="Chart 2"/>
            <p:cNvGraphicFramePr>
              <a:graphicFrameLocks/>
            </p:cNvGraphicFramePr>
            <p:nvPr>
              <p:extLst>
                <p:ext uri="{D42A27DB-BD31-4B8C-83A1-F6EECF244321}">
                  <p14:modId xmlns:p14="http://schemas.microsoft.com/office/powerpoint/2010/main" val="2289993609"/>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Přímá spojnice 12"/>
            <p:cNvCxnSpPr/>
            <p:nvPr/>
          </p:nvCxnSpPr>
          <p:spPr>
            <a:xfrm>
              <a:off x="1059026" y="223569"/>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2921727" y="239520"/>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ulka 14"/>
          <p:cNvGraphicFramePr>
            <a:graphicFrameLocks noGrp="1"/>
          </p:cNvGraphicFramePr>
          <p:nvPr>
            <p:extLst>
              <p:ext uri="{D42A27DB-BD31-4B8C-83A1-F6EECF244321}">
                <p14:modId xmlns:p14="http://schemas.microsoft.com/office/powerpoint/2010/main" val="2873496359"/>
              </p:ext>
            </p:extLst>
          </p:nvPr>
        </p:nvGraphicFramePr>
        <p:xfrm>
          <a:off x="1110962" y="5594655"/>
          <a:ext cx="5929315" cy="190500"/>
        </p:xfrm>
        <a:graphic>
          <a:graphicData uri="http://schemas.openxmlformats.org/drawingml/2006/table">
            <a:tbl>
              <a:tblPr/>
              <a:tblGrid>
                <a:gridCol w="847045"/>
                <a:gridCol w="847045"/>
                <a:gridCol w="847045"/>
                <a:gridCol w="847045"/>
                <a:gridCol w="847045"/>
                <a:gridCol w="847045"/>
                <a:gridCol w="847045"/>
              </a:tblGrid>
              <a:tr h="190500">
                <a:tc>
                  <a:txBody>
                    <a:bodyPr/>
                    <a:lstStyle/>
                    <a:p>
                      <a:pPr algn="ctr" fontAlgn="ctr"/>
                      <a:r>
                        <a:rPr lang="cs-CZ" sz="105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5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5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10" name="TextBox 8"/>
          <p:cNvSpPr txBox="1"/>
          <p:nvPr/>
        </p:nvSpPr>
        <p:spPr>
          <a:xfrm>
            <a:off x="362028" y="5948374"/>
            <a:ext cx="8280920" cy="461665"/>
          </a:xfrm>
          <a:prstGeom prst="rect">
            <a:avLst/>
          </a:prstGeom>
          <a:noFill/>
        </p:spPr>
        <p:txBody>
          <a:bodyPr wrap="square" rtlCol="0">
            <a:spAutoFit/>
          </a:bodyPr>
          <a:lstStyle>
            <a:defPPr>
              <a:defRPr lang="en-US"/>
            </a:defPPr>
            <a:lvl1pPr algn="ctr">
              <a:defRPr sz="1200">
                <a:solidFill>
                  <a:schemeClr val="tx1">
                    <a:lumMod val="75000"/>
                    <a:lumOff val="25000"/>
                  </a:schemeClr>
                </a:solidFill>
                <a:latin typeface="Arial Narrow" panose="020B0606020202030204" pitchFamily="34" charset="0"/>
                <a:cs typeface="Helvetica"/>
              </a:defRPr>
            </a:lvl1pPr>
          </a:lstStyle>
          <a:p>
            <a:r>
              <a:rPr lang="cs-CZ" dirty="0"/>
              <a:t>Na začátku září 2015 se bude konat kulturní a společenská událost Prague </a:t>
            </a:r>
            <a:r>
              <a:rPr lang="cs-CZ" dirty="0" err="1"/>
              <a:t>Fashion</a:t>
            </a:r>
            <a:r>
              <a:rPr lang="cs-CZ" dirty="0"/>
              <a:t> </a:t>
            </a:r>
            <a:r>
              <a:rPr lang="cs-CZ" dirty="0" err="1"/>
              <a:t>Weekend</a:t>
            </a:r>
            <a:r>
              <a:rPr lang="cs-CZ" dirty="0"/>
              <a:t> (oficiálně Mercedes-Benz Prague </a:t>
            </a:r>
            <a:r>
              <a:rPr lang="cs-CZ" dirty="0" err="1"/>
              <a:t>Fashion</a:t>
            </a:r>
            <a:r>
              <a:rPr lang="cs-CZ" dirty="0"/>
              <a:t> </a:t>
            </a:r>
            <a:r>
              <a:rPr lang="cs-CZ" dirty="0" err="1"/>
              <a:t>Week</a:t>
            </a:r>
            <a:r>
              <a:rPr lang="cs-CZ" dirty="0"/>
              <a:t>). Měl/a by podle Vás Česká televize přinášet zpravodajství z této módní akce</a:t>
            </a:r>
            <a:r>
              <a:rPr lang="cs-CZ" dirty="0" smtClean="0"/>
              <a:t>?</a:t>
            </a:r>
            <a:endParaRPr lang="cs-CZ" dirty="0"/>
          </a:p>
        </p:txBody>
      </p:sp>
      <p:sp>
        <p:nvSpPr>
          <p:cNvPr id="16" name="TextBox 8"/>
          <p:cNvSpPr txBox="1"/>
          <p:nvPr/>
        </p:nvSpPr>
        <p:spPr>
          <a:xfrm>
            <a:off x="71720" y="142852"/>
            <a:ext cx="9036424"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MĚL BY BÝT MBPFW V TELEVIZI?</a:t>
            </a:r>
            <a:endParaRPr lang="cs-CZ" sz="1600" b="1" dirty="0">
              <a:latin typeface="Arial Narrow" panose="020B0606020202030204" pitchFamily="34" charset="0"/>
              <a:cs typeface="Helvetica"/>
            </a:endParaRPr>
          </a:p>
        </p:txBody>
      </p:sp>
      <p:sp>
        <p:nvSpPr>
          <p:cNvPr id="18" name="Content Placeholder 1"/>
          <p:cNvSpPr txBox="1">
            <a:spLocks/>
          </p:cNvSpPr>
          <p:nvPr/>
        </p:nvSpPr>
        <p:spPr>
          <a:xfrm>
            <a:off x="404802" y="459532"/>
            <a:ext cx="8556318"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b="1" dirty="0" smtClean="0">
                <a:solidFill>
                  <a:schemeClr val="tx1">
                    <a:lumMod val="75000"/>
                    <a:lumOff val="25000"/>
                  </a:schemeClr>
                </a:solidFill>
                <a:latin typeface="Arial Narrow" panose="020B0606020202030204" pitchFamily="34" charset="0"/>
              </a:rPr>
              <a:t>ANO: </a:t>
            </a:r>
            <a:r>
              <a:rPr lang="cs-CZ" sz="1400" dirty="0" smtClean="0">
                <a:solidFill>
                  <a:schemeClr val="tx1">
                    <a:lumMod val="75000"/>
                    <a:lumOff val="25000"/>
                  </a:schemeClr>
                </a:solidFill>
                <a:latin typeface="Arial Narrow" panose="020B0606020202030204" pitchFamily="34" charset="0"/>
              </a:rPr>
              <a:t>Podle žen je MBPFW natolik významná událost, že by o něm zpravodajství v TV být mělo. Mužům je to jedno. </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83284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pl-PL" sz="4400" b="0" dirty="0" smtClean="0">
                <a:solidFill>
                  <a:srgbClr val="BD3C36"/>
                </a:solidFill>
                <a:latin typeface="Arial Narrow" panose="020B0606020202030204" pitchFamily="34" charset="0"/>
              </a:rPr>
              <a:t>Kde a zda vůbec autorskou módu nakupujeme?</a:t>
            </a:r>
            <a:endParaRPr lang="pl-PL"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384961019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90" y="1430439"/>
            <a:ext cx="4086592"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000" b="1" dirty="0" smtClean="0">
                <a:solidFill>
                  <a:schemeClr val="tx1">
                    <a:lumMod val="75000"/>
                    <a:lumOff val="25000"/>
                  </a:schemeClr>
                </a:solidFill>
                <a:latin typeface="Arial Narrow" panose="020B0606020202030204" pitchFamily="34" charset="0"/>
              </a:rPr>
              <a:t>Fler.cz</a:t>
            </a:r>
          </a:p>
          <a:p>
            <a:pPr algn="just"/>
            <a:r>
              <a:rPr lang="cs-CZ" sz="2000" dirty="0" smtClean="0">
                <a:solidFill>
                  <a:schemeClr val="tx1">
                    <a:lumMod val="75000"/>
                    <a:lumOff val="25000"/>
                  </a:schemeClr>
                </a:solidFill>
                <a:latin typeface="Arial Narrow" panose="020B0606020202030204" pitchFamily="34" charset="0"/>
              </a:rPr>
              <a:t>23 % respondentů někdy nakoupilo autorskou módu na Fler.cz, což dělá z Fler.cz hlavního prodejce autorské módy. </a:t>
            </a:r>
          </a:p>
          <a:p>
            <a:pPr algn="just"/>
            <a:r>
              <a:rPr lang="cs-CZ" sz="2000" dirty="0" smtClean="0">
                <a:solidFill>
                  <a:schemeClr val="tx1">
                    <a:lumMod val="75000"/>
                    <a:lumOff val="25000"/>
                  </a:schemeClr>
                </a:solidFill>
                <a:latin typeface="Arial Narrow" panose="020B0606020202030204" pitchFamily="34" charset="0"/>
              </a:rPr>
              <a:t>Zdá se, že díky tomu, že v Praze je více příležitostí k nákupu autorské mody, není zde Fler.cz tak silný jako například v Brně.</a:t>
            </a:r>
          </a:p>
          <a:p>
            <a:r>
              <a:rPr lang="cs-CZ" sz="2000" dirty="0" smtClean="0">
                <a:solidFill>
                  <a:schemeClr val="tx1">
                    <a:lumMod val="75000"/>
                    <a:lumOff val="25000"/>
                  </a:schemeClr>
                </a:solidFill>
                <a:latin typeface="Arial Narrow" panose="020B0606020202030204" pitchFamily="34" charset="0"/>
              </a:rPr>
              <a:t>Je </a:t>
            </a:r>
            <a:r>
              <a:rPr lang="cs-CZ" sz="2000" dirty="0">
                <a:solidFill>
                  <a:schemeClr val="tx1">
                    <a:lumMod val="75000"/>
                    <a:lumOff val="25000"/>
                  </a:schemeClr>
                </a:solidFill>
                <a:latin typeface="Arial Narrow" panose="020B0606020202030204" pitchFamily="34" charset="0"/>
              </a:rPr>
              <a:t>patrné, že Fler.cz </a:t>
            </a:r>
            <a:r>
              <a:rPr lang="cs-CZ" sz="2000" dirty="0" smtClean="0">
                <a:solidFill>
                  <a:schemeClr val="tx1">
                    <a:lumMod val="75000"/>
                    <a:lumOff val="25000"/>
                  </a:schemeClr>
                </a:solidFill>
                <a:latin typeface="Arial Narrow" panose="020B0606020202030204" pitchFamily="34" charset="0"/>
              </a:rPr>
              <a:t>je také vyhraněně </a:t>
            </a:r>
            <a:r>
              <a:rPr lang="cs-CZ" sz="2000" dirty="0">
                <a:solidFill>
                  <a:schemeClr val="tx1">
                    <a:lumMod val="75000"/>
                    <a:lumOff val="25000"/>
                  </a:schemeClr>
                </a:solidFill>
                <a:latin typeface="Arial Narrow" panose="020B0606020202030204" pitchFamily="34" charset="0"/>
              </a:rPr>
              <a:t>ženský</a:t>
            </a:r>
            <a:r>
              <a:rPr lang="cs-CZ" sz="2000" dirty="0" smtClean="0">
                <a:solidFill>
                  <a:schemeClr val="tx1">
                    <a:lumMod val="75000"/>
                    <a:lumOff val="25000"/>
                  </a:schemeClr>
                </a:solidFill>
                <a:latin typeface="Arial Narrow" panose="020B0606020202030204" pitchFamily="34" charset="0"/>
              </a:rPr>
              <a:t>.</a:t>
            </a:r>
            <a:endParaRPr lang="cs-CZ"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493413" y="253993"/>
            <a:ext cx="8016843" cy="707886"/>
          </a:xfrm>
          <a:prstGeom prst="rect">
            <a:avLst/>
          </a:prstGeom>
        </p:spPr>
        <p:txBody>
          <a:bodyPr wrap="square">
            <a:spAutoFit/>
          </a:bodyPr>
          <a:lstStyle/>
          <a:p>
            <a:r>
              <a:rPr lang="cs-CZ" sz="2000" b="1" dirty="0" smtClean="0">
                <a:latin typeface="Arial Narrow" panose="020B0606020202030204" pitchFamily="34" charset="0"/>
                <a:cs typeface="Helvetica"/>
              </a:rPr>
              <a:t>NÁKUP AUTORSKÉ MÓDY</a:t>
            </a:r>
          </a:p>
          <a:p>
            <a:r>
              <a:rPr lang="cs-CZ" sz="2000" b="1" dirty="0" smtClean="0">
                <a:solidFill>
                  <a:srgbClr val="BD3C36"/>
                </a:solidFill>
                <a:latin typeface="Arial Narrow" panose="020B0606020202030204" pitchFamily="34" charset="0"/>
                <a:cs typeface="Helvetica"/>
              </a:rPr>
              <a:t>„HLAVNÍM KANÁLEM PRODEJE AUTORSKÉ MÓDY JE FLER.CZ.“</a:t>
            </a:r>
            <a:endParaRPr lang="cs-CZ" sz="2000" b="1" i="1" dirty="0">
              <a:solidFill>
                <a:srgbClr val="BD3C36"/>
              </a:solidFill>
              <a:latin typeface="Arial Narrow" panose="020B0606020202030204" pitchFamily="34" charset="0"/>
              <a:cs typeface="Helvetica"/>
            </a:endParaRPr>
          </a:p>
        </p:txBody>
      </p:sp>
      <p:sp>
        <p:nvSpPr>
          <p:cNvPr id="5" name="Content Placeholder 1"/>
          <p:cNvSpPr txBox="1">
            <a:spLocks/>
          </p:cNvSpPr>
          <p:nvPr/>
        </p:nvSpPr>
        <p:spPr>
          <a:xfrm>
            <a:off x="4435358" y="1430439"/>
            <a:ext cx="4314607"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000" b="1" dirty="0" smtClean="0">
                <a:solidFill>
                  <a:schemeClr val="tx1">
                    <a:lumMod val="75000"/>
                    <a:lumOff val="25000"/>
                  </a:schemeClr>
                </a:solidFill>
                <a:latin typeface="Arial Narrow" panose="020B0606020202030204" pitchFamily="34" charset="0"/>
              </a:rPr>
              <a:t>Výjimečný nákup</a:t>
            </a:r>
          </a:p>
          <a:p>
            <a:r>
              <a:rPr lang="cs-CZ" sz="2000" dirty="0" smtClean="0">
                <a:solidFill>
                  <a:schemeClr val="tx1">
                    <a:lumMod val="75000"/>
                    <a:lumOff val="25000"/>
                  </a:schemeClr>
                </a:solidFill>
                <a:latin typeface="Arial Narrow" panose="020B0606020202030204" pitchFamily="34" charset="0"/>
              </a:rPr>
              <a:t>Přibližně polovina respondentů nakupuje aspoň někdy autorskou módu a z nich 90 % pouze výjimečně. </a:t>
            </a:r>
            <a:r>
              <a:rPr lang="cs-CZ" sz="2000" dirty="0">
                <a:solidFill>
                  <a:schemeClr val="tx1">
                    <a:lumMod val="75000"/>
                    <a:lumOff val="25000"/>
                  </a:schemeClr>
                </a:solidFill>
                <a:latin typeface="Arial Narrow" panose="020B0606020202030204" pitchFamily="34" charset="0"/>
              </a:rPr>
              <a:t>V </a:t>
            </a:r>
            <a:r>
              <a:rPr lang="cs-CZ" sz="2000" dirty="0" smtClean="0">
                <a:solidFill>
                  <a:schemeClr val="tx1">
                    <a:lumMod val="75000"/>
                    <a:lumOff val="25000"/>
                  </a:schemeClr>
                </a:solidFill>
                <a:latin typeface="Arial Narrow" panose="020B0606020202030204" pitchFamily="34" charset="0"/>
              </a:rPr>
              <a:t>podstatě </a:t>
            </a:r>
            <a:r>
              <a:rPr lang="cs-CZ" sz="2000" dirty="0">
                <a:solidFill>
                  <a:schemeClr val="tx1">
                    <a:lumMod val="75000"/>
                    <a:lumOff val="25000"/>
                  </a:schemeClr>
                </a:solidFill>
                <a:latin typeface="Arial Narrow" panose="020B0606020202030204" pitchFamily="34" charset="0"/>
              </a:rPr>
              <a:t>není nikdo, kdo by nakupoval převážně autorskou módu</a:t>
            </a:r>
            <a:r>
              <a:rPr lang="cs-CZ" sz="2000" dirty="0" smtClean="0">
                <a:solidFill>
                  <a:schemeClr val="tx1">
                    <a:lumMod val="75000"/>
                    <a:lumOff val="25000"/>
                  </a:schemeClr>
                </a:solidFill>
                <a:latin typeface="Arial Narrow" panose="020B0606020202030204" pitchFamily="34" charset="0"/>
              </a:rPr>
              <a:t>.</a:t>
            </a:r>
          </a:p>
          <a:p>
            <a:r>
              <a:rPr lang="cs-CZ" sz="2000" dirty="0" smtClean="0">
                <a:solidFill>
                  <a:schemeClr val="tx1">
                    <a:lumMod val="75000"/>
                    <a:lumOff val="25000"/>
                  </a:schemeClr>
                </a:solidFill>
                <a:latin typeface="Arial Narrow" panose="020B0606020202030204" pitchFamily="34" charset="0"/>
              </a:rPr>
              <a:t>Přestože autorskou módu nakupujeme sporadicky, není to tak, že bychom ji nosili pouze k výjimečným událostem, naopak převážně autorskou módu nosíme na denní nošení do práce nebo do školy.</a:t>
            </a:r>
          </a:p>
          <a:p>
            <a:endParaRPr lang="cs-CZ" sz="2000" dirty="0" smtClean="0">
              <a:solidFill>
                <a:schemeClr val="tx1">
                  <a:lumMod val="75000"/>
                  <a:lumOff val="25000"/>
                </a:schemeClr>
              </a:solidFill>
              <a:latin typeface="Arial Narrow" panose="020B0606020202030204" pitchFamily="34" charset="0"/>
            </a:endParaRPr>
          </a:p>
          <a:p>
            <a:endParaRPr lang="cs-CZ" sz="2000" dirty="0">
              <a:solidFill>
                <a:schemeClr val="tx1">
                  <a:lumMod val="75000"/>
                  <a:lumOff val="25000"/>
                </a:schemeClr>
              </a:solidFill>
              <a:latin typeface="Arial Narrow" panose="020B0606020202030204" pitchFamily="34" charset="0"/>
            </a:endParaRPr>
          </a:p>
        </p:txBody>
      </p:sp>
      <p:pic>
        <p:nvPicPr>
          <p:cNvPr id="30722" name="Picture 2" descr="http://www.aspen.pr/public/var/images/small/image_8133.png"/>
          <p:cNvPicPr>
            <a:picLocks noChangeAspect="1" noChangeArrowheads="1"/>
          </p:cNvPicPr>
          <p:nvPr/>
        </p:nvPicPr>
        <p:blipFill>
          <a:blip r:embed="rId3">
            <a:clrChange>
              <a:clrFrom>
                <a:srgbClr val="FFFFFF"/>
              </a:clrFrom>
              <a:clrTo>
                <a:srgbClr val="FFFFFF">
                  <a:alpha val="0"/>
                </a:srgbClr>
              </a:clrTo>
            </a:clrChange>
            <a:duotone>
              <a:prstClr val="black"/>
              <a:srgbClr val="FEF6F0">
                <a:tint val="45000"/>
                <a:satMod val="400000"/>
              </a:srgbClr>
            </a:duotone>
            <a:extLst>
              <a:ext uri="{28A0092B-C50C-407E-A947-70E740481C1C}">
                <a14:useLocalDpi xmlns:a14="http://schemas.microsoft.com/office/drawing/2010/main" val="0"/>
              </a:ext>
            </a:extLst>
          </a:blip>
          <a:srcRect/>
          <a:stretch>
            <a:fillRect/>
          </a:stretch>
        </p:blipFill>
        <p:spPr bwMode="auto">
          <a:xfrm>
            <a:off x="567234" y="4171096"/>
            <a:ext cx="3039547" cy="197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4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MÓDNÍ UDÁLOSTI A NÁKUP AUTORSKÉ MÓDY</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Nyní </a:t>
            </a:r>
            <a:r>
              <a:rPr lang="it-IT" sz="1200" dirty="0">
                <a:solidFill>
                  <a:schemeClr val="tx1">
                    <a:lumMod val="75000"/>
                    <a:lumOff val="25000"/>
                  </a:schemeClr>
                </a:solidFill>
                <a:latin typeface="Arial Narrow" panose="020B0606020202030204" pitchFamily="34" charset="0"/>
                <a:cs typeface="Helvetica"/>
              </a:rPr>
              <a:t>vidíte některé události a možnosti, jak také nakupovat autorskou módu. Využil/a jste je někdy pro nákup autorské módy</a:t>
            </a:r>
            <a:r>
              <a:rPr lang="it-IT" sz="1200" dirty="0" smtClean="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349704808"/>
              </p:ext>
            </p:extLst>
          </p:nvPr>
        </p:nvGraphicFramePr>
        <p:xfrm>
          <a:off x="2214553" y="5849233"/>
          <a:ext cx="5686422" cy="190500"/>
        </p:xfrm>
        <a:graphic>
          <a:graphicData uri="http://schemas.openxmlformats.org/drawingml/2006/table">
            <a:tbl>
              <a:tblPr/>
              <a:tblGrid>
                <a:gridCol w="812346"/>
                <a:gridCol w="812346"/>
                <a:gridCol w="812346"/>
                <a:gridCol w="812346"/>
                <a:gridCol w="812346"/>
                <a:gridCol w="812346"/>
                <a:gridCol w="812346"/>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3390926985"/>
              </p:ext>
            </p:extLst>
          </p:nvPr>
        </p:nvGraphicFramePr>
        <p:xfrm>
          <a:off x="2286003" y="1229656"/>
          <a:ext cx="5700703" cy="326232"/>
        </p:xfrm>
        <a:graphic>
          <a:graphicData uri="http://schemas.openxmlformats.org/drawingml/2006/table">
            <a:tbl>
              <a:tblPr/>
              <a:tblGrid>
                <a:gridCol w="818643"/>
                <a:gridCol w="818643"/>
                <a:gridCol w="818643"/>
                <a:gridCol w="818643"/>
                <a:gridCol w="818643"/>
                <a:gridCol w="803744"/>
                <a:gridCol w="803744"/>
              </a:tblGrid>
              <a:tr h="326232">
                <a:tc>
                  <a:txBody>
                    <a:bodyPr/>
                    <a:lstStyle/>
                    <a:p>
                      <a:pPr algn="ctr" fontAlgn="ctr"/>
                      <a:r>
                        <a:rPr lang="cs-CZ" sz="1200" b="1" i="0" u="none" strike="noStrike" dirty="0">
                          <a:solidFill>
                            <a:srgbClr val="002F5E"/>
                          </a:solidFill>
                          <a:effectLst/>
                          <a:latin typeface="Helvetica"/>
                        </a:rPr>
                        <a:t>Celkem</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Helvetica"/>
                        </a:rPr>
                        <a:t>Ženy</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7391AD"/>
                          </a:solidFill>
                          <a:effectLst/>
                          <a:latin typeface="Helvetica"/>
                        </a:rPr>
                        <a:t>Muži</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Praha</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Brno</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Ostrava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Helvetica"/>
                        </a:rPr>
                        <a:t>Plzeň</a:t>
                      </a:r>
                    </a:p>
                  </a:txBody>
                  <a:tcPr marL="9525" marR="9525" marT="9525" marB="0" anchor="ctr">
                    <a:lnL>
                      <a:noFill/>
                    </a:lnL>
                    <a:lnR>
                      <a:noFill/>
                    </a:lnR>
                    <a:lnT>
                      <a:noFill/>
                    </a:lnT>
                    <a:lnB>
                      <a:noFill/>
                    </a:lnB>
                  </a:tcPr>
                </a:tc>
              </a:tr>
            </a:tbl>
          </a:graphicData>
        </a:graphic>
      </p:graphicFrame>
      <p:graphicFrame>
        <p:nvGraphicFramePr>
          <p:cNvPr id="8" name="Diagramm 2"/>
          <p:cNvGraphicFramePr>
            <a:graphicFrameLocks/>
          </p:cNvGraphicFramePr>
          <p:nvPr>
            <p:extLst>
              <p:ext uri="{D42A27DB-BD31-4B8C-83A1-F6EECF244321}">
                <p14:modId xmlns:p14="http://schemas.microsoft.com/office/powerpoint/2010/main" val="3736767262"/>
              </p:ext>
            </p:extLst>
          </p:nvPr>
        </p:nvGraphicFramePr>
        <p:xfrm>
          <a:off x="157658" y="1393745"/>
          <a:ext cx="8446790" cy="458884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
          <p:cNvSpPr>
            <a:spLocks noGrp="1"/>
          </p:cNvSpPr>
          <p:nvPr>
            <p:ph idx="1"/>
          </p:nvPr>
        </p:nvSpPr>
        <p:spPr>
          <a:xfrm>
            <a:off x="404802" y="459532"/>
            <a:ext cx="8556318"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FLER.CZ JAKO HLAVNÍ </a:t>
            </a:r>
            <a:r>
              <a:rPr lang="cs-CZ" sz="1400" b="1" dirty="0">
                <a:solidFill>
                  <a:schemeClr val="tx1">
                    <a:lumMod val="75000"/>
                    <a:lumOff val="25000"/>
                  </a:schemeClr>
                </a:solidFill>
                <a:latin typeface="Arial Narrow" panose="020B0606020202030204" pitchFamily="34" charset="0"/>
              </a:rPr>
              <a:t>K</a:t>
            </a:r>
            <a:r>
              <a:rPr lang="cs-CZ" sz="1400" b="1" dirty="0" smtClean="0">
                <a:solidFill>
                  <a:schemeClr val="tx1">
                    <a:lumMod val="75000"/>
                    <a:lumOff val="25000"/>
                  </a:schemeClr>
                </a:solidFill>
                <a:latin typeface="Arial Narrow" panose="020B0606020202030204" pitchFamily="34" charset="0"/>
              </a:rPr>
              <a:t>ANÁL PRODEJE AUTORSKÉ MÓDY: </a:t>
            </a:r>
            <a:r>
              <a:rPr lang="cs-CZ" sz="1400" dirty="0" smtClean="0">
                <a:solidFill>
                  <a:schemeClr val="tx1">
                    <a:lumMod val="75000"/>
                    <a:lumOff val="25000"/>
                  </a:schemeClr>
                </a:solidFill>
                <a:latin typeface="Arial Narrow" panose="020B0606020202030204" pitchFamily="34" charset="0"/>
              </a:rPr>
              <a:t>23 % respondentů někdy nakoupilo autorskou módu na Fler.cz, což dělá z Fler.cz hlavního prodejce autorské módy. Zdá se, že díky tomu, že v Praze je více příležitostí k nákupu autorské mody, není zde Fler.cz tak silný jako například v Brně.</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134123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p:cNvGrpSpPr/>
          <p:nvPr/>
        </p:nvGrpSpPr>
        <p:grpSpPr>
          <a:xfrm>
            <a:off x="823232" y="1360496"/>
            <a:ext cx="7497536" cy="4572000"/>
            <a:chOff x="0" y="0"/>
            <a:chExt cx="8139518" cy="4550323"/>
          </a:xfrm>
        </p:grpSpPr>
        <p:graphicFrame>
          <p:nvGraphicFramePr>
            <p:cNvPr id="16" name="Chart 2"/>
            <p:cNvGraphicFramePr>
              <a:graphicFrameLocks/>
            </p:cNvGraphicFramePr>
            <p:nvPr>
              <p:extLst>
                <p:ext uri="{D42A27DB-BD31-4B8C-83A1-F6EECF244321}">
                  <p14:modId xmlns:p14="http://schemas.microsoft.com/office/powerpoint/2010/main" val="354500510"/>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Přímá spojnice 16"/>
            <p:cNvCxnSpPr/>
            <p:nvPr/>
          </p:nvCxnSpPr>
          <p:spPr>
            <a:xfrm>
              <a:off x="1059026" y="223569"/>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2921727" y="239520"/>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09579" y="142852"/>
            <a:ext cx="8168754"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NAKUPUJEME VŮBEC AUTORSKOU MÓDU</a:t>
            </a:r>
            <a:endParaRPr lang="cs-CZ" sz="1600" i="1" dirty="0">
              <a:latin typeface="Arial Narrow" panose="020B0606020202030204" pitchFamily="34" charset="0"/>
              <a:cs typeface="Helvetica"/>
            </a:endParaRPr>
          </a:p>
        </p:txBody>
      </p:sp>
      <p:sp>
        <p:nvSpPr>
          <p:cNvPr id="8"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Nakupujete obecně někdy oblečení nebo doplňky, které lze zařadit do autorské módy? </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15" name="Tabulka 14"/>
          <p:cNvGraphicFramePr>
            <a:graphicFrameLocks noGrp="1"/>
          </p:cNvGraphicFramePr>
          <p:nvPr>
            <p:extLst>
              <p:ext uri="{D42A27DB-BD31-4B8C-83A1-F6EECF244321}">
                <p14:modId xmlns:p14="http://schemas.microsoft.com/office/powerpoint/2010/main" val="4107459167"/>
              </p:ext>
            </p:extLst>
          </p:nvPr>
        </p:nvGraphicFramePr>
        <p:xfrm>
          <a:off x="985837" y="5691988"/>
          <a:ext cx="5929315" cy="190500"/>
        </p:xfrm>
        <a:graphic>
          <a:graphicData uri="http://schemas.openxmlformats.org/drawingml/2006/table">
            <a:tbl>
              <a:tblPr/>
              <a:tblGrid>
                <a:gridCol w="847045"/>
                <a:gridCol w="847045"/>
                <a:gridCol w="847045"/>
                <a:gridCol w="847045"/>
                <a:gridCol w="847045"/>
                <a:gridCol w="847045"/>
                <a:gridCol w="847045"/>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11" name="Content Placeholder 1"/>
          <p:cNvSpPr>
            <a:spLocks noGrp="1"/>
          </p:cNvSpPr>
          <p:nvPr>
            <p:ph idx="1"/>
          </p:nvPr>
        </p:nvSpPr>
        <p:spPr>
          <a:xfrm>
            <a:off x="404802" y="459532"/>
            <a:ext cx="8556318"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AUTORSKÁ MÓDA JAKO VÝJIMEČNÝ NÁKUP: </a:t>
            </a:r>
            <a:r>
              <a:rPr lang="cs-CZ" sz="1400" dirty="0" smtClean="0">
                <a:solidFill>
                  <a:schemeClr val="tx1">
                    <a:lumMod val="75000"/>
                    <a:lumOff val="25000"/>
                  </a:schemeClr>
                </a:solidFill>
                <a:latin typeface="Arial Narrow" panose="020B0606020202030204" pitchFamily="34" charset="0"/>
              </a:rPr>
              <a:t>Přibližně polovina respondentů nakupuje aspoň někdy autorskou módu a z nich 90 % pouze výjimečně. V podstatě není nikdo, kdo by nakupoval převážně autorskou módu.</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29463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219554"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 A KDE JI NAKUPUJEME</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Uvedl/a jste, že nakupujete </a:t>
            </a:r>
            <a:r>
              <a:rPr lang="it-IT" sz="1200" dirty="0" smtClean="0">
                <a:solidFill>
                  <a:schemeClr val="tx1">
                    <a:lumMod val="75000"/>
                    <a:lumOff val="25000"/>
                  </a:schemeClr>
                </a:solidFill>
                <a:latin typeface="Arial Narrow" panose="020B0606020202030204" pitchFamily="34" charset="0"/>
                <a:cs typeface="Helvetica"/>
              </a:rPr>
              <a:t>a</a:t>
            </a:r>
            <a:r>
              <a:rPr lang="cs-CZ" sz="1200" dirty="0" err="1" smtClean="0">
                <a:solidFill>
                  <a:schemeClr val="tx1">
                    <a:lumMod val="75000"/>
                    <a:lumOff val="25000"/>
                  </a:schemeClr>
                </a:solidFill>
                <a:latin typeface="Arial Narrow" panose="020B0606020202030204" pitchFamily="34" charset="0"/>
                <a:cs typeface="Helvetica"/>
              </a:rPr>
              <a:t>le</a:t>
            </a:r>
            <a:r>
              <a:rPr lang="it-IT" sz="1200" dirty="0" smtClean="0">
                <a:solidFill>
                  <a:schemeClr val="tx1">
                    <a:lumMod val="75000"/>
                    <a:lumOff val="25000"/>
                  </a:schemeClr>
                </a:solidFill>
                <a:latin typeface="Arial Narrow" panose="020B0606020202030204" pitchFamily="34" charset="0"/>
                <a:cs typeface="Helvetica"/>
              </a:rPr>
              <a:t>spoň </a:t>
            </a:r>
            <a:r>
              <a:rPr lang="it-IT" sz="1200" dirty="0">
                <a:solidFill>
                  <a:schemeClr val="tx1">
                    <a:lumMod val="75000"/>
                    <a:lumOff val="25000"/>
                  </a:schemeClr>
                </a:solidFill>
                <a:latin typeface="Arial Narrow" panose="020B0606020202030204" pitchFamily="34" charset="0"/>
                <a:cs typeface="Helvetica"/>
              </a:rPr>
              <a:t>výjimečně autorskou módu. Kde všude autorskou módu </a:t>
            </a:r>
            <a:r>
              <a:rPr lang="it-IT" sz="1200" dirty="0" smtClean="0">
                <a:solidFill>
                  <a:schemeClr val="tx1">
                    <a:lumMod val="75000"/>
                    <a:lumOff val="25000"/>
                  </a:schemeClr>
                </a:solidFill>
                <a:latin typeface="Arial Narrow" panose="020B0606020202030204" pitchFamily="34" charset="0"/>
                <a:cs typeface="Helvetica"/>
              </a:rPr>
              <a:t>nakupujete?</a:t>
            </a:r>
            <a:r>
              <a:rPr lang="cs-CZ" sz="1200" dirty="0" smtClean="0">
                <a:solidFill>
                  <a:schemeClr val="tx1">
                    <a:lumMod val="75000"/>
                    <a:lumOff val="25000"/>
                  </a:schemeClr>
                </a:solidFill>
                <a:latin typeface="Arial Narrow" panose="020B0606020202030204" pitchFamily="34" charset="0"/>
                <a:cs typeface="Helvetica"/>
              </a:rPr>
              <a:t> Ti, co nakupují autorskou módu (uvedli „ano“).</a:t>
            </a:r>
          </a:p>
        </p:txBody>
      </p:sp>
      <p:graphicFrame>
        <p:nvGraphicFramePr>
          <p:cNvPr id="3" name="Tabulka 2"/>
          <p:cNvGraphicFramePr>
            <a:graphicFrameLocks noGrp="1"/>
          </p:cNvGraphicFramePr>
          <p:nvPr>
            <p:extLst>
              <p:ext uri="{D42A27DB-BD31-4B8C-83A1-F6EECF244321}">
                <p14:modId xmlns:p14="http://schemas.microsoft.com/office/powerpoint/2010/main" val="1920247570"/>
              </p:ext>
            </p:extLst>
          </p:nvPr>
        </p:nvGraphicFramePr>
        <p:xfrm>
          <a:off x="2198770" y="5480881"/>
          <a:ext cx="5097180" cy="190500"/>
        </p:xfrm>
        <a:graphic>
          <a:graphicData uri="http://schemas.openxmlformats.org/drawingml/2006/table">
            <a:tbl>
              <a:tblPr/>
              <a:tblGrid>
                <a:gridCol w="1699060"/>
                <a:gridCol w="1699060"/>
                <a:gridCol w="1699060"/>
              </a:tblGrid>
              <a:tr h="190500">
                <a:tc>
                  <a:txBody>
                    <a:bodyPr/>
                    <a:lstStyle/>
                    <a:p>
                      <a:pPr algn="ctr" fontAlgn="ctr"/>
                      <a:r>
                        <a:rPr lang="cs-CZ" sz="900" b="0" i="0" u="none" strike="noStrike" dirty="0">
                          <a:solidFill>
                            <a:schemeClr val="bg1">
                              <a:lumMod val="50000"/>
                            </a:schemeClr>
                          </a:solidFill>
                          <a:effectLst/>
                          <a:latin typeface="Helvetica"/>
                        </a:rPr>
                        <a:t>N=207</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N=130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N=77</a:t>
                      </a:r>
                    </a:p>
                  </a:txBody>
                  <a:tcPr marL="9525" marR="9525" marT="9525" marB="0" anchor="ctr">
                    <a:lnL>
                      <a:noFill/>
                    </a:lnL>
                    <a:lnR>
                      <a:noFill/>
                    </a:lnR>
                    <a:lnT>
                      <a:noFill/>
                    </a:lnT>
                    <a:lnB>
                      <a:noFill/>
                    </a:lnB>
                  </a:tcPr>
                </a:tc>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2765962526"/>
              </p:ext>
            </p:extLst>
          </p:nvPr>
        </p:nvGraphicFramePr>
        <p:xfrm>
          <a:off x="2265244" y="1447542"/>
          <a:ext cx="5261727" cy="326232"/>
        </p:xfrm>
        <a:graphic>
          <a:graphicData uri="http://schemas.openxmlformats.org/drawingml/2006/table">
            <a:tbl>
              <a:tblPr/>
              <a:tblGrid>
                <a:gridCol w="1753909"/>
                <a:gridCol w="1753909"/>
                <a:gridCol w="1753909"/>
              </a:tblGrid>
              <a:tr h="326232">
                <a:tc>
                  <a:txBody>
                    <a:bodyPr/>
                    <a:lstStyle/>
                    <a:p>
                      <a:pPr algn="ctr" fontAlgn="ctr"/>
                      <a:r>
                        <a:rPr lang="cs-CZ" sz="1200" b="1" i="0" u="none" strike="noStrike" dirty="0">
                          <a:solidFill>
                            <a:srgbClr val="002F5E"/>
                          </a:solidFill>
                          <a:effectLst/>
                          <a:latin typeface="Helvetica"/>
                        </a:rPr>
                        <a:t>Celkem</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Helvetica"/>
                        </a:rPr>
                        <a:t>Ženy</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Helvetica"/>
                        </a:rPr>
                        <a:t>Muži</a:t>
                      </a:r>
                    </a:p>
                  </a:txBody>
                  <a:tcPr marL="9525" marR="9525" marT="9525" marB="0" anchor="ctr">
                    <a:lnL>
                      <a:noFill/>
                    </a:lnL>
                    <a:lnR>
                      <a:noFill/>
                    </a:lnR>
                    <a:lnT>
                      <a:noFill/>
                    </a:lnT>
                    <a:lnB>
                      <a:noFill/>
                    </a:lnB>
                  </a:tcPr>
                </a:tc>
              </a:tr>
            </a:tbl>
          </a:graphicData>
        </a:graphic>
      </p:graphicFrame>
      <p:sp>
        <p:nvSpPr>
          <p:cNvPr id="8" name="Content Placeholder 1"/>
          <p:cNvSpPr>
            <a:spLocks noGrp="1"/>
          </p:cNvSpPr>
          <p:nvPr>
            <p:ph idx="1"/>
          </p:nvPr>
        </p:nvSpPr>
        <p:spPr>
          <a:xfrm>
            <a:off x="404802" y="459532"/>
            <a:ext cx="8556318" cy="811003"/>
          </a:xfrm>
        </p:spPr>
        <p:txBody>
          <a:bodyPr>
            <a:noAutofit/>
          </a:bodyPr>
          <a:lstStyle/>
          <a:p>
            <a:r>
              <a:rPr lang="cs-CZ" sz="1400" dirty="0" smtClean="0">
                <a:solidFill>
                  <a:schemeClr val="tx1">
                    <a:lumMod val="75000"/>
                    <a:lumOff val="25000"/>
                  </a:schemeClr>
                </a:solidFill>
                <a:latin typeface="Arial Narrow" panose="020B0606020202030204" pitchFamily="34" charset="0"/>
              </a:rPr>
              <a:t>Na Fler.cz, v módním butiku, případně během nějaké módní události. Je patrné, že je Fler.cz vyhraněně ženský.</a:t>
            </a:r>
            <a:endParaRPr lang="cs-CZ" sz="1400" dirty="0">
              <a:solidFill>
                <a:schemeClr val="tx1">
                  <a:lumMod val="75000"/>
                  <a:lumOff val="25000"/>
                </a:schemeClr>
              </a:solidFill>
              <a:latin typeface="Arial Narrow" panose="020B0606020202030204" pitchFamily="34" charset="0"/>
            </a:endParaRPr>
          </a:p>
        </p:txBody>
      </p:sp>
      <p:graphicFrame>
        <p:nvGraphicFramePr>
          <p:cNvPr id="10" name="Diagramm 2"/>
          <p:cNvGraphicFramePr>
            <a:graphicFrameLocks/>
          </p:cNvGraphicFramePr>
          <p:nvPr>
            <p:extLst>
              <p:ext uri="{D42A27DB-BD31-4B8C-83A1-F6EECF244321}">
                <p14:modId xmlns:p14="http://schemas.microsoft.com/office/powerpoint/2010/main" val="3307094869"/>
              </p:ext>
            </p:extLst>
          </p:nvPr>
        </p:nvGraphicFramePr>
        <p:xfrm>
          <a:off x="509579" y="1387038"/>
          <a:ext cx="8440312" cy="4243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3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89" y="1430439"/>
            <a:ext cx="8629214"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Respondenti přirozeně deklarují, že si autorskou módu vybírají podle toho, zda je zaujme, ale v případě autorské módy zakoupené u návrhářů hraje roli také osobní vztah návrháře. Módu jsme výrazně více ochotni koupit od návrháře, pokud je to náš známý. Rada pro návrháře tedy zní, buďte pro co nejvíce potenciálních zákazníků jejich známým.</a:t>
            </a:r>
            <a:endParaRPr lang="cs-CZ" sz="2000" dirty="0">
              <a:solidFill>
                <a:schemeClr val="tx1">
                  <a:lumMod val="75000"/>
                  <a:lumOff val="25000"/>
                </a:schemeClr>
              </a:solidFill>
              <a:latin typeface="Arial Narrow" panose="020B0606020202030204" pitchFamily="34" charset="0"/>
            </a:endParaRPr>
          </a:p>
          <a:p>
            <a:endParaRPr lang="cs-CZ" sz="1000" dirty="0" smtClean="0">
              <a:solidFill>
                <a:schemeClr val="tx1">
                  <a:lumMod val="75000"/>
                  <a:lumOff val="25000"/>
                </a:schemeClr>
              </a:solidFill>
              <a:latin typeface="Arial Narrow" panose="020B0606020202030204" pitchFamily="34" charset="0"/>
            </a:endParaRPr>
          </a:p>
          <a:p>
            <a:pPr algn="ctr"/>
            <a:r>
              <a:rPr lang="cs-CZ" sz="2000" b="1" dirty="0" smtClean="0">
                <a:solidFill>
                  <a:srgbClr val="BD3C36"/>
                </a:solidFill>
                <a:latin typeface="Arial Narrow" panose="020B0606020202030204" pitchFamily="34" charset="0"/>
              </a:rPr>
              <a:t>Buďte pro </a:t>
            </a:r>
            <a:r>
              <a:rPr lang="cs-CZ" sz="2000" b="1" dirty="0">
                <a:solidFill>
                  <a:srgbClr val="BD3C36"/>
                </a:solidFill>
                <a:latin typeface="Arial Narrow" panose="020B0606020202030204" pitchFamily="34" charset="0"/>
              </a:rPr>
              <a:t>co nejvíce potenciálních zákazníků jejich </a:t>
            </a:r>
            <a:r>
              <a:rPr lang="cs-CZ" sz="2000" b="1" dirty="0" smtClean="0">
                <a:solidFill>
                  <a:srgbClr val="BD3C36"/>
                </a:solidFill>
                <a:latin typeface="Arial Narrow" panose="020B0606020202030204" pitchFamily="34" charset="0"/>
              </a:rPr>
              <a:t>známým.</a:t>
            </a:r>
          </a:p>
          <a:p>
            <a:endParaRPr lang="cs-CZ" sz="1000" dirty="0" smtClean="0">
              <a:solidFill>
                <a:schemeClr val="tx1">
                  <a:lumMod val="75000"/>
                  <a:lumOff val="25000"/>
                </a:schemeClr>
              </a:solidFill>
              <a:latin typeface="Arial Narrow" panose="020B0606020202030204" pitchFamily="34" charset="0"/>
            </a:endParaRPr>
          </a:p>
          <a:p>
            <a:pPr algn="just"/>
            <a:r>
              <a:rPr lang="cs-CZ" sz="2000" dirty="0">
                <a:solidFill>
                  <a:schemeClr val="tx1">
                    <a:lumMod val="75000"/>
                    <a:lumOff val="25000"/>
                  </a:schemeClr>
                </a:solidFill>
                <a:latin typeface="Arial Narrow" panose="020B0606020202030204" pitchFamily="34" charset="0"/>
              </a:rPr>
              <a:t>Bez výrazného rozdílu mezi ženami a muži, pouze 10 % respondentů ví přesně, kde by ve svém okolí </a:t>
            </a:r>
            <a:r>
              <a:rPr lang="cs-CZ" sz="2000" dirty="0" smtClean="0">
                <a:solidFill>
                  <a:schemeClr val="tx1">
                    <a:lumMod val="75000"/>
                    <a:lumOff val="25000"/>
                  </a:schemeClr>
                </a:solidFill>
                <a:latin typeface="Arial Narrow" panose="020B0606020202030204" pitchFamily="34" charset="0"/>
              </a:rPr>
              <a:t>koupilo </a:t>
            </a:r>
            <a:r>
              <a:rPr lang="cs-CZ" sz="2000" dirty="0">
                <a:solidFill>
                  <a:schemeClr val="tx1">
                    <a:lumMod val="75000"/>
                    <a:lumOff val="25000"/>
                  </a:schemeClr>
                </a:solidFill>
                <a:latin typeface="Arial Narrow" panose="020B0606020202030204" pitchFamily="34" charset="0"/>
              </a:rPr>
              <a:t>autorskou módu.  A podobný počet zná i nějakého módního návrháře v okolí.</a:t>
            </a:r>
          </a:p>
          <a:p>
            <a:endParaRPr lang="cs-CZ" sz="1000" dirty="0" smtClean="0">
              <a:solidFill>
                <a:schemeClr val="tx1">
                  <a:lumMod val="75000"/>
                  <a:lumOff val="25000"/>
                </a:schemeClr>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Z hlediska toho, co konkrétního si respondenti koupili jako autorskou módu se zdá, </a:t>
            </a:r>
            <a:r>
              <a:rPr lang="cs-CZ" sz="2000" dirty="0">
                <a:solidFill>
                  <a:schemeClr val="tx1">
                    <a:lumMod val="75000"/>
                    <a:lumOff val="25000"/>
                  </a:schemeClr>
                </a:solidFill>
                <a:latin typeface="Arial Narrow" panose="020B0606020202030204" pitchFamily="34" charset="0"/>
              </a:rPr>
              <a:t>že nejlépe se prodávají autorské šperky, </a:t>
            </a:r>
            <a:r>
              <a:rPr lang="cs-CZ" sz="2000" dirty="0" smtClean="0">
                <a:solidFill>
                  <a:schemeClr val="tx1">
                    <a:lumMod val="75000"/>
                    <a:lumOff val="25000"/>
                  </a:schemeClr>
                </a:solidFill>
                <a:latin typeface="Arial Narrow" panose="020B0606020202030204" pitchFamily="34" charset="0"/>
              </a:rPr>
              <a:t>trika, </a:t>
            </a:r>
            <a:r>
              <a:rPr lang="cs-CZ" sz="2000" dirty="0">
                <a:solidFill>
                  <a:schemeClr val="tx1">
                    <a:lumMod val="75000"/>
                    <a:lumOff val="25000"/>
                  </a:schemeClr>
                </a:solidFill>
                <a:latin typeface="Arial Narrow" panose="020B0606020202030204" pitchFamily="34" charset="0"/>
              </a:rPr>
              <a:t>šaty a kabelky. </a:t>
            </a:r>
            <a:r>
              <a:rPr lang="cs-CZ" sz="2000" dirty="0" smtClean="0">
                <a:solidFill>
                  <a:schemeClr val="tx1">
                    <a:lumMod val="75000"/>
                    <a:lumOff val="25000"/>
                  </a:schemeClr>
                </a:solidFill>
                <a:latin typeface="Arial Narrow" panose="020B0606020202030204" pitchFamily="34" charset="0"/>
              </a:rPr>
              <a:t>Na </a:t>
            </a:r>
            <a:r>
              <a:rPr lang="cs-CZ" sz="2000" dirty="0" err="1">
                <a:solidFill>
                  <a:schemeClr val="tx1">
                    <a:lumMod val="75000"/>
                    <a:lumOff val="25000"/>
                  </a:schemeClr>
                </a:solidFill>
                <a:latin typeface="Arial Narrow" panose="020B0606020202030204" pitchFamily="34" charset="0"/>
              </a:rPr>
              <a:t>Fler</a:t>
            </a:r>
            <a:r>
              <a:rPr lang="cs-CZ" sz="2000" dirty="0">
                <a:solidFill>
                  <a:schemeClr val="tx1">
                    <a:lumMod val="75000"/>
                    <a:lumOff val="25000"/>
                  </a:schemeClr>
                </a:solidFill>
                <a:latin typeface="Arial Narrow" panose="020B0606020202030204" pitchFamily="34" charset="0"/>
              </a:rPr>
              <a:t> se prodávají i baťohy a brašny, </a:t>
            </a:r>
            <a:r>
              <a:rPr lang="cs-CZ" sz="2000" dirty="0" smtClean="0">
                <a:solidFill>
                  <a:schemeClr val="tx1">
                    <a:lumMod val="75000"/>
                    <a:lumOff val="25000"/>
                  </a:schemeClr>
                </a:solidFill>
                <a:latin typeface="Arial Narrow" panose="020B0606020202030204" pitchFamily="34" charset="0"/>
              </a:rPr>
              <a:t>naopak návrhářům se lépe prodávají šaty a módním domům zase kalhoty </a:t>
            </a:r>
            <a:r>
              <a:rPr lang="cs-CZ" sz="2000" dirty="0">
                <a:solidFill>
                  <a:schemeClr val="tx1">
                    <a:lumMod val="75000"/>
                    <a:lumOff val="25000"/>
                  </a:schemeClr>
                </a:solidFill>
                <a:latin typeface="Arial Narrow" panose="020B0606020202030204" pitchFamily="34" charset="0"/>
              </a:rPr>
              <a:t>a pásky</a:t>
            </a:r>
            <a:r>
              <a:rPr lang="cs-CZ" sz="2000" dirty="0" smtClean="0">
                <a:solidFill>
                  <a:schemeClr val="tx1">
                    <a:lumMod val="75000"/>
                    <a:lumOff val="25000"/>
                  </a:schemeClr>
                </a:solidFill>
                <a:latin typeface="Arial Narrow" panose="020B0606020202030204" pitchFamily="34" charset="0"/>
              </a:rPr>
              <a:t>.</a:t>
            </a:r>
          </a:p>
          <a:p>
            <a:endParaRPr lang="cs-CZ" sz="2000" dirty="0">
              <a:solidFill>
                <a:schemeClr val="tx1">
                  <a:lumMod val="75000"/>
                  <a:lumOff val="25000"/>
                </a:schemeClr>
              </a:solidFill>
              <a:latin typeface="Arial Narrow" panose="020B0606020202030204" pitchFamily="34" charset="0"/>
            </a:endParaRPr>
          </a:p>
          <a:p>
            <a:endParaRPr lang="cs-CZ" sz="2000" dirty="0">
              <a:solidFill>
                <a:schemeClr val="tx1">
                  <a:lumMod val="75000"/>
                  <a:lumOff val="25000"/>
                </a:schemeClr>
              </a:solidFill>
              <a:latin typeface="Arial Narrow" panose="020B0606020202030204" pitchFamily="34" charset="0"/>
            </a:endParaRPr>
          </a:p>
          <a:p>
            <a:endParaRPr lang="cs-CZ" sz="2000" dirty="0">
              <a:solidFill>
                <a:schemeClr val="tx1">
                  <a:lumMod val="75000"/>
                  <a:lumOff val="25000"/>
                </a:schemeClr>
              </a:solidFill>
              <a:latin typeface="Arial Narrow" panose="020B0606020202030204" pitchFamily="34" charset="0"/>
            </a:endParaRPr>
          </a:p>
          <a:p>
            <a:endParaRPr lang="cs-CZ" sz="2000" dirty="0">
              <a:solidFill>
                <a:schemeClr val="tx1">
                  <a:lumMod val="75000"/>
                  <a:lumOff val="25000"/>
                </a:schemeClr>
              </a:solidFill>
              <a:latin typeface="Arial Narrow" panose="020B0606020202030204" pitchFamily="34" charset="0"/>
            </a:endParaRPr>
          </a:p>
          <a:p>
            <a:endParaRPr lang="cs-CZ"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493413" y="253993"/>
            <a:ext cx="8016843" cy="1015663"/>
          </a:xfrm>
          <a:prstGeom prst="rect">
            <a:avLst/>
          </a:prstGeom>
        </p:spPr>
        <p:txBody>
          <a:bodyPr wrap="square">
            <a:spAutoFit/>
          </a:bodyPr>
          <a:lstStyle/>
          <a:p>
            <a:r>
              <a:rPr lang="cs-CZ" sz="2000" b="1" dirty="0" smtClean="0">
                <a:latin typeface="Arial Narrow" panose="020B0606020202030204" pitchFamily="34" charset="0"/>
                <a:cs typeface="Helvetica"/>
              </a:rPr>
              <a:t>PRODEJ AUTORSKÉ MÓDY</a:t>
            </a:r>
          </a:p>
          <a:p>
            <a:r>
              <a:rPr lang="cs-CZ" sz="2000" b="1" dirty="0" smtClean="0">
                <a:solidFill>
                  <a:srgbClr val="BD3C36"/>
                </a:solidFill>
                <a:latin typeface="Arial Narrow" panose="020B0606020202030204" pitchFamily="34" charset="0"/>
                <a:cs typeface="Helvetica"/>
              </a:rPr>
              <a:t>„CESTOU K ÚSPĚCHU MŮŽOU BÝT ŠPERKY A OSOBNÍ VZTAH NÁVRHÁŘE S POTENCIÁLNÍM KLIENTEM.“</a:t>
            </a:r>
            <a:endParaRPr lang="cs-CZ" sz="2000" b="1" i="1" dirty="0">
              <a:solidFill>
                <a:srgbClr val="BD3C36"/>
              </a:solidFill>
              <a:latin typeface="Arial Narrow" panose="020B0606020202030204" pitchFamily="34" charset="0"/>
              <a:cs typeface="Helvetica"/>
            </a:endParaRPr>
          </a:p>
        </p:txBody>
      </p:sp>
    </p:spTree>
    <p:extLst>
      <p:ext uri="{BB962C8B-B14F-4D97-AF65-F5344CB8AC3E}">
        <p14:creationId xmlns:p14="http://schemas.microsoft.com/office/powerpoint/2010/main" val="3341219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KRITÉRIA VÝBĚRU AUTORSKÉ MÓDY</a:t>
            </a:r>
            <a:endParaRPr lang="cs-CZ" sz="1600" i="1" dirty="0">
              <a:latin typeface="Arial Narrow" panose="020B0606020202030204" pitchFamily="34" charset="0"/>
              <a:cs typeface="Helvetica"/>
            </a:endParaRPr>
          </a:p>
        </p:txBody>
      </p:sp>
      <p:sp>
        <p:nvSpPr>
          <p:cNvPr id="6" name="TextBox 8"/>
          <p:cNvSpPr txBox="1"/>
          <p:nvPr/>
        </p:nvSpPr>
        <p:spPr>
          <a:xfrm>
            <a:off x="323528" y="6012022"/>
            <a:ext cx="8280920" cy="276999"/>
          </a:xfrm>
          <a:prstGeom prst="rect">
            <a:avLst/>
          </a:prstGeom>
          <a:noFill/>
        </p:spPr>
        <p:txBody>
          <a:bodyPr wrap="square" rtlCol="0">
            <a:spAutoFit/>
          </a:bodyPr>
          <a:lstStyle/>
          <a:p>
            <a:pPr algn="ctr"/>
            <a:r>
              <a:rPr lang="cs-CZ" sz="1200" dirty="0" smtClean="0">
                <a:solidFill>
                  <a:schemeClr val="tx1">
                    <a:lumMod val="75000"/>
                    <a:lumOff val="25000"/>
                  </a:schemeClr>
                </a:solidFill>
                <a:latin typeface="Arial Narrow" panose="020B0606020202030204" pitchFamily="34" charset="0"/>
                <a:cs typeface="Helvetica"/>
              </a:rPr>
              <a:t>Podle </a:t>
            </a:r>
            <a:r>
              <a:rPr lang="cs-CZ" sz="1200" dirty="0">
                <a:solidFill>
                  <a:schemeClr val="tx1">
                    <a:lumMod val="75000"/>
                    <a:lumOff val="25000"/>
                  </a:schemeClr>
                </a:solidFill>
                <a:latin typeface="Arial Narrow" panose="020B0606020202030204" pitchFamily="34" charset="0"/>
                <a:cs typeface="Helvetica"/>
              </a:rPr>
              <a:t>čeho jste si vybral/a, od koho konkrétně si autorskou módu zakoupíte</a:t>
            </a:r>
            <a:r>
              <a:rPr lang="cs-CZ" sz="1200" dirty="0" smtClean="0">
                <a:solidFill>
                  <a:schemeClr val="tx1">
                    <a:lumMod val="75000"/>
                    <a:lumOff val="25000"/>
                  </a:schemeClr>
                </a:solidFill>
                <a:latin typeface="Arial Narrow" panose="020B0606020202030204" pitchFamily="34" charset="0"/>
                <a:cs typeface="Helvetica"/>
              </a:rPr>
              <a:t>?</a:t>
            </a:r>
          </a:p>
        </p:txBody>
      </p:sp>
      <p:sp>
        <p:nvSpPr>
          <p:cNvPr id="5" name="Content Placeholder 1"/>
          <p:cNvSpPr>
            <a:spLocks noGrp="1"/>
          </p:cNvSpPr>
          <p:nvPr>
            <p:ph idx="1"/>
          </p:nvPr>
        </p:nvSpPr>
        <p:spPr>
          <a:xfrm>
            <a:off x="404802" y="459532"/>
            <a:ext cx="8556318" cy="811003"/>
          </a:xfrm>
        </p:spPr>
        <p:txBody>
          <a:bodyPr>
            <a:noAutofit/>
          </a:bodyPr>
          <a:lstStyle/>
          <a:p>
            <a:r>
              <a:rPr lang="cs-CZ" sz="1400" b="1" dirty="0" smtClean="0">
                <a:solidFill>
                  <a:schemeClr val="tx1">
                    <a:lumMod val="75000"/>
                    <a:lumOff val="25000"/>
                  </a:schemeClr>
                </a:solidFill>
                <a:latin typeface="Arial Narrow" panose="020B0606020202030204" pitchFamily="34" charset="0"/>
              </a:rPr>
              <a:t>OSOBNÍ VZTAH NÁVRHÁŘE:</a:t>
            </a:r>
            <a:r>
              <a:rPr lang="cs-CZ" sz="1400" dirty="0" smtClean="0">
                <a:solidFill>
                  <a:schemeClr val="tx1">
                    <a:lumMod val="75000"/>
                    <a:lumOff val="25000"/>
                  </a:schemeClr>
                </a:solidFill>
                <a:latin typeface="Arial Narrow" panose="020B0606020202030204" pitchFamily="34" charset="0"/>
              </a:rPr>
              <a:t> Návrhář si musí vytvořit s potenciálním zákazníkem osobní vztah.</a:t>
            </a:r>
            <a:endParaRPr lang="cs-CZ" sz="1400" dirty="0">
              <a:solidFill>
                <a:schemeClr val="tx1">
                  <a:lumMod val="75000"/>
                  <a:lumOff val="25000"/>
                </a:schemeClr>
              </a:solidFill>
              <a:latin typeface="Arial Narrow" panose="020B0606020202030204"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25" y="1153313"/>
            <a:ext cx="8766017" cy="474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92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823231" y="1219200"/>
            <a:ext cx="7497537" cy="4572000"/>
            <a:chOff x="0" y="0"/>
            <a:chExt cx="8139518" cy="4550323"/>
          </a:xfrm>
        </p:grpSpPr>
        <p:graphicFrame>
          <p:nvGraphicFramePr>
            <p:cNvPr id="11" name="Chart 2"/>
            <p:cNvGraphicFramePr>
              <a:graphicFrameLocks/>
            </p:cNvGraphicFramePr>
            <p:nvPr>
              <p:extLst>
                <p:ext uri="{D42A27DB-BD31-4B8C-83A1-F6EECF244321}">
                  <p14:modId xmlns:p14="http://schemas.microsoft.com/office/powerpoint/2010/main" val="3967293589"/>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Přímá spojnice 11"/>
            <p:cNvCxnSpPr/>
            <p:nvPr/>
          </p:nvCxnSpPr>
          <p:spPr>
            <a:xfrm>
              <a:off x="1059026" y="223569"/>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2921727" y="239520"/>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ZNALOST MÍST PRO NÁKUP AUTORSKÉ MÓDY</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Pokud </a:t>
            </a:r>
            <a:r>
              <a:rPr lang="it-IT" sz="1200" dirty="0">
                <a:solidFill>
                  <a:schemeClr val="tx1">
                    <a:lumMod val="75000"/>
                    <a:lumOff val="25000"/>
                  </a:schemeClr>
                </a:solidFill>
                <a:latin typeface="Arial Narrow" panose="020B0606020202030204" pitchFamily="34" charset="0"/>
                <a:cs typeface="Helvetica"/>
              </a:rPr>
              <a:t>byste si chtěl/a opatřit nějakou autorskou módu, věděl/a byste kam ve svém městě nebo jeho okolí zajít? </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3058629971"/>
              </p:ext>
            </p:extLst>
          </p:nvPr>
        </p:nvGraphicFramePr>
        <p:xfrm>
          <a:off x="1003305" y="5572472"/>
          <a:ext cx="5905494" cy="190500"/>
        </p:xfrm>
        <a:graphic>
          <a:graphicData uri="http://schemas.openxmlformats.org/drawingml/2006/table">
            <a:tbl>
              <a:tblPr/>
              <a:tblGrid>
                <a:gridCol w="843642"/>
                <a:gridCol w="843642"/>
                <a:gridCol w="843642"/>
                <a:gridCol w="843642"/>
                <a:gridCol w="843642"/>
                <a:gridCol w="843642"/>
                <a:gridCol w="843642"/>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14" name="Content Placeholder 1"/>
          <p:cNvSpPr>
            <a:spLocks noGrp="1"/>
          </p:cNvSpPr>
          <p:nvPr>
            <p:ph idx="1"/>
          </p:nvPr>
        </p:nvSpPr>
        <p:spPr>
          <a:xfrm>
            <a:off x="404802" y="459532"/>
            <a:ext cx="8556318" cy="811003"/>
          </a:xfrm>
        </p:spPr>
        <p:txBody>
          <a:bodyPr>
            <a:noAutofit/>
          </a:bodyPr>
          <a:lstStyle/>
          <a:p>
            <a:r>
              <a:rPr lang="cs-CZ" sz="1400" dirty="0" smtClean="0">
                <a:solidFill>
                  <a:schemeClr val="tx1">
                    <a:lumMod val="75000"/>
                    <a:lumOff val="25000"/>
                  </a:schemeClr>
                </a:solidFill>
                <a:latin typeface="Arial Narrow" panose="020B0606020202030204" pitchFamily="34" charset="0"/>
              </a:rPr>
              <a:t>Bez výrazného rozdílu mezi ženami a muži, pouze 10 % respondentů ví přesně, kde by ve svém okolí koupilo autorskou módu.</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74951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p:cNvGrpSpPr/>
          <p:nvPr/>
        </p:nvGrpSpPr>
        <p:grpSpPr>
          <a:xfrm>
            <a:off x="823231" y="1219200"/>
            <a:ext cx="7497537" cy="4572000"/>
            <a:chOff x="0" y="0"/>
            <a:chExt cx="8139518" cy="4550323"/>
          </a:xfrm>
        </p:grpSpPr>
        <p:graphicFrame>
          <p:nvGraphicFramePr>
            <p:cNvPr id="14" name="Chart 2"/>
            <p:cNvGraphicFramePr>
              <a:graphicFrameLocks/>
            </p:cNvGraphicFramePr>
            <p:nvPr>
              <p:extLst>
                <p:ext uri="{D42A27DB-BD31-4B8C-83A1-F6EECF244321}">
                  <p14:modId xmlns:p14="http://schemas.microsoft.com/office/powerpoint/2010/main" val="4008151477"/>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Přímá spojnice 14"/>
            <p:cNvCxnSpPr/>
            <p:nvPr/>
          </p:nvCxnSpPr>
          <p:spPr>
            <a:xfrm>
              <a:off x="1059026" y="223569"/>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2921727" y="239520"/>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09579" y="142852"/>
            <a:ext cx="8160288"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MÓDNÍ NÁVRHÁŘ V BLÍZKÉM OKOLÍ</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Víte </a:t>
            </a:r>
            <a:r>
              <a:rPr lang="it-IT" sz="1200" dirty="0">
                <a:solidFill>
                  <a:schemeClr val="tx1">
                    <a:lumMod val="75000"/>
                    <a:lumOff val="25000"/>
                  </a:schemeClr>
                </a:solidFill>
                <a:latin typeface="Arial Narrow" panose="020B0606020202030204" pitchFamily="34" charset="0"/>
                <a:cs typeface="Helvetica"/>
              </a:rPr>
              <a:t>ve svém okolí, do vzdálenosti kam jezdíte obvykle nakupovat oblečení, o nějakém módní návrháři? </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3528295807"/>
              </p:ext>
            </p:extLst>
          </p:nvPr>
        </p:nvGraphicFramePr>
        <p:xfrm>
          <a:off x="1003305" y="5572472"/>
          <a:ext cx="5905494" cy="190500"/>
        </p:xfrm>
        <a:graphic>
          <a:graphicData uri="http://schemas.openxmlformats.org/drawingml/2006/table">
            <a:tbl>
              <a:tblPr/>
              <a:tblGrid>
                <a:gridCol w="843642"/>
                <a:gridCol w="843642"/>
                <a:gridCol w="843642"/>
                <a:gridCol w="843642"/>
                <a:gridCol w="843642"/>
                <a:gridCol w="843642"/>
                <a:gridCol w="843642"/>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11" name="Content Placeholder 1"/>
          <p:cNvSpPr txBox="1">
            <a:spLocks/>
          </p:cNvSpPr>
          <p:nvPr/>
        </p:nvSpPr>
        <p:spPr>
          <a:xfrm>
            <a:off x="404802" y="459532"/>
            <a:ext cx="8556318"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smtClean="0">
                <a:solidFill>
                  <a:schemeClr val="tx1">
                    <a:lumMod val="75000"/>
                    <a:lumOff val="25000"/>
                  </a:schemeClr>
                </a:solidFill>
                <a:latin typeface="Arial Narrow" panose="020B0606020202030204" pitchFamily="34" charset="0"/>
              </a:rPr>
              <a:t>A podobný počet zná i nějakého módního návrháře v okolí.</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188839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1446" y="501303"/>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r>
              <a:rPr lang="cs-CZ" sz="2800" dirty="0">
                <a:solidFill>
                  <a:schemeClr val="tx1"/>
                </a:solidFill>
                <a:latin typeface="Arial Narrow" panose="020B0606020202030204" pitchFamily="34" charset="0"/>
              </a:rPr>
              <a:t>Jak </a:t>
            </a:r>
            <a:r>
              <a:rPr lang="cs-CZ" sz="2800" dirty="0" err="1">
                <a:solidFill>
                  <a:schemeClr val="tx1"/>
                </a:solidFill>
                <a:latin typeface="Arial Narrow" panose="020B0606020202030204" pitchFamily="34" charset="0"/>
              </a:rPr>
              <a:t>Fashion</a:t>
            </a:r>
            <a:r>
              <a:rPr lang="cs-CZ" sz="2800" dirty="0">
                <a:solidFill>
                  <a:schemeClr val="tx1"/>
                </a:solidFill>
                <a:latin typeface="Arial Narrow" panose="020B0606020202030204" pitchFamily="34" charset="0"/>
              </a:rPr>
              <a:t> Report vzniká</a:t>
            </a:r>
            <a:endParaRPr lang="en-AU" sz="2800" dirty="0">
              <a:solidFill>
                <a:schemeClr val="tx1"/>
              </a:solidFill>
              <a:latin typeface="Arial Narrow" panose="020B0606020202030204" pitchFamily="34" charset="0"/>
            </a:endParaRPr>
          </a:p>
        </p:txBody>
      </p:sp>
      <p:sp>
        <p:nvSpPr>
          <p:cNvPr id="4" name="Content Placeholder 1"/>
          <p:cNvSpPr txBox="1">
            <a:spLocks/>
          </p:cNvSpPr>
          <p:nvPr/>
        </p:nvSpPr>
        <p:spPr>
          <a:xfrm>
            <a:off x="391446" y="1077369"/>
            <a:ext cx="8064827" cy="4381848"/>
          </a:xfrm>
          <a:prstGeom prst="rect">
            <a:avLst/>
          </a:prstGeom>
        </p:spPr>
        <p:txBody>
          <a:bodyPr vert="horz" lIns="91440" tIns="45720" rIns="91440" bIns="45720" rtlCol="0" anchor="t" anchorCtr="0">
            <a:noAutofit/>
          </a:bodyPr>
          <a:lstStyle>
            <a:lvl1pPr marL="0" indent="0" algn="l" defTabSz="457200" rtl="0" eaLnBrk="1" latinLnBrk="0" hangingPunct="1">
              <a:spcBef>
                <a:spcPct val="20000"/>
              </a:spcBef>
              <a:buFont typeface="Arial"/>
              <a:buNone/>
              <a:defRPr sz="2000" b="0" kern="1200">
                <a:solidFill>
                  <a:srgbClr val="BE1E11"/>
                </a:solidFill>
                <a:latin typeface="Helvetica"/>
                <a:ea typeface="+mn-ea"/>
                <a:cs typeface="Helvetica"/>
              </a:defRPr>
            </a:lvl1pPr>
            <a:lvl2pPr marL="457200" indent="0" algn="l" defTabSz="457200" rtl="0" eaLnBrk="1" latinLnBrk="0" hangingPunct="1">
              <a:spcBef>
                <a:spcPct val="20000"/>
              </a:spcBef>
              <a:buFont typeface="Wingdings" charset="2"/>
              <a:buNone/>
              <a:defRPr sz="1800" b="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Wingdings" charset="2"/>
              <a:buNone/>
              <a:defRPr sz="1600" b="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Wingdings" charset="2"/>
              <a:buNone/>
              <a:defRPr sz="1400" b="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b="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r>
              <a:rPr lang="cs-CZ" dirty="0" err="1" smtClean="0">
                <a:solidFill>
                  <a:schemeClr val="tx1"/>
                </a:solidFill>
                <a:latin typeface="Arial Narrow" panose="020B0606020202030204" pitchFamily="34" charset="0"/>
              </a:rPr>
              <a:t>Fashion</a:t>
            </a:r>
            <a:r>
              <a:rPr lang="cs-CZ" dirty="0" smtClean="0">
                <a:solidFill>
                  <a:schemeClr val="tx1"/>
                </a:solidFill>
                <a:latin typeface="Arial Narrow" panose="020B0606020202030204" pitchFamily="34" charset="0"/>
              </a:rPr>
              <a:t> </a:t>
            </a:r>
            <a:r>
              <a:rPr lang="cs-CZ" dirty="0">
                <a:solidFill>
                  <a:schemeClr val="tx1"/>
                </a:solidFill>
                <a:latin typeface="Arial Narrow" panose="020B0606020202030204" pitchFamily="34" charset="0"/>
              </a:rPr>
              <a:t>R</a:t>
            </a:r>
            <a:r>
              <a:rPr lang="cs-CZ" dirty="0" smtClean="0">
                <a:solidFill>
                  <a:schemeClr val="tx1"/>
                </a:solidFill>
                <a:latin typeface="Arial Narrow" panose="020B0606020202030204" pitchFamily="34" charset="0"/>
              </a:rPr>
              <a:t>eport </a:t>
            </a:r>
            <a:r>
              <a:rPr lang="cs-CZ" dirty="0">
                <a:solidFill>
                  <a:schemeClr val="tx1"/>
                </a:solidFill>
                <a:latin typeface="Arial Narrow" panose="020B0606020202030204" pitchFamily="34" charset="0"/>
              </a:rPr>
              <a:t>je </a:t>
            </a:r>
            <a:r>
              <a:rPr lang="cs-CZ" dirty="0" smtClean="0">
                <a:solidFill>
                  <a:schemeClr val="tx1"/>
                </a:solidFill>
                <a:latin typeface="Arial Narrow" panose="020B0606020202030204" pitchFamily="34" charset="0"/>
              </a:rPr>
              <a:t>koncipován jako reprezentativní kvantitativní výzkum na obecné české populaci.</a:t>
            </a:r>
          </a:p>
          <a:p>
            <a:pPr algn="just"/>
            <a:r>
              <a:rPr lang="cs-CZ" dirty="0" smtClean="0">
                <a:solidFill>
                  <a:schemeClr val="tx1"/>
                </a:solidFill>
                <a:latin typeface="Arial Narrow" panose="020B0606020202030204" pitchFamily="34" charset="0"/>
              </a:rPr>
              <a:t>V této vlně se ovšem zaměřujeme na respondenty z největších českých měst: Prahy, Brna, Ostravy a Plzně.</a:t>
            </a:r>
          </a:p>
          <a:p>
            <a:pPr algn="just"/>
            <a:endParaRPr lang="cs-CZ" dirty="0">
              <a:solidFill>
                <a:schemeClr val="tx1"/>
              </a:solidFill>
              <a:latin typeface="Arial Narrow" panose="020B0606020202030204" pitchFamily="34" charset="0"/>
            </a:endParaRPr>
          </a:p>
        </p:txBody>
      </p:sp>
      <p:graphicFrame>
        <p:nvGraphicFramePr>
          <p:cNvPr id="5" name="Group 1817"/>
          <p:cNvGraphicFramePr>
            <a:graphicFrameLocks noGrp="1"/>
          </p:cNvGraphicFramePr>
          <p:nvPr>
            <p:extLst>
              <p:ext uri="{D42A27DB-BD31-4B8C-83A1-F6EECF244321}">
                <p14:modId xmlns:p14="http://schemas.microsoft.com/office/powerpoint/2010/main" val="1477950597"/>
              </p:ext>
            </p:extLst>
          </p:nvPr>
        </p:nvGraphicFramePr>
        <p:xfrm>
          <a:off x="499025" y="2520140"/>
          <a:ext cx="7847115" cy="3210705"/>
        </p:xfrm>
        <a:graphic>
          <a:graphicData uri="http://schemas.openxmlformats.org/drawingml/2006/table">
            <a:tbl>
              <a:tblPr/>
              <a:tblGrid>
                <a:gridCol w="1105657"/>
                <a:gridCol w="6741458"/>
              </a:tblGrid>
              <a:tr h="771607">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rPr>
                        <a:t>Metoda</a:t>
                      </a:r>
                      <a:r>
                        <a:rPr kumimoji="0" lang="en-US" sz="1200" b="0" i="0" u="none" strike="noStrike" cap="none" normalizeH="0" baseline="0" noProof="0" dirty="0" smtClean="0">
                          <a:ln>
                            <a:noFill/>
                          </a:ln>
                          <a:solidFill>
                            <a:schemeClr val="tx1"/>
                          </a:solidFill>
                          <a:effectLst/>
                          <a:latin typeface="Arial Narrow" panose="020B0606020202030204" pitchFamily="34" charset="0"/>
                          <a:cs typeface="Helvetica"/>
                        </a:rPr>
                        <a:t>:</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pPr>
                      <a:r>
                        <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rPr>
                        <a:t>Kvantitativní online výzkum s kvalitativními prvky. Oslovení respondenti jsou členy Perfect Crowd panelu (35.000 registrovaných uživatelů). </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455033">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rPr>
                        <a:t>Země</a:t>
                      </a:r>
                      <a:r>
                        <a:rPr kumimoji="0" lang="en-US" sz="1200" b="0" i="0" u="none" strike="noStrike" cap="none" normalizeH="0" baseline="0" noProof="0" dirty="0" smtClean="0">
                          <a:ln>
                            <a:noFill/>
                          </a:ln>
                          <a:solidFill>
                            <a:schemeClr val="tx1"/>
                          </a:solidFill>
                          <a:effectLst/>
                          <a:latin typeface="Arial Narrow" panose="020B0606020202030204" pitchFamily="34" charset="0"/>
                          <a:cs typeface="Helvetica"/>
                        </a:rPr>
                        <a:t>:</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pPr>
                      <a:r>
                        <a:rPr kumimoji="0" lang="pl-PL" sz="1200" b="0" i="0" u="none" strike="noStrike" kern="1200" cap="none" normalizeH="0" baseline="0" noProof="0" dirty="0" smtClean="0">
                          <a:ln>
                            <a:noFill/>
                          </a:ln>
                          <a:solidFill>
                            <a:schemeClr val="tx1"/>
                          </a:solidFill>
                          <a:effectLst/>
                          <a:latin typeface="Arial Narrow" panose="020B0606020202030204" pitchFamily="34" charset="0"/>
                          <a:ea typeface="+mn-ea"/>
                          <a:cs typeface="Helvetica"/>
                        </a:rPr>
                        <a:t>Česká republika</a:t>
                      </a:r>
                      <a:endPar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endParaRP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455033">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rPr>
                        <a:t>Sběr dat</a:t>
                      </a:r>
                      <a:r>
                        <a:rPr kumimoji="0" lang="en-US" sz="1200" b="0" i="0" u="none" strike="noStrike" cap="none" normalizeH="0" baseline="0" noProof="0" dirty="0" smtClean="0">
                          <a:ln>
                            <a:noFill/>
                          </a:ln>
                          <a:solidFill>
                            <a:schemeClr val="tx1"/>
                          </a:solidFill>
                          <a:effectLst/>
                          <a:latin typeface="Arial Narrow" panose="020B0606020202030204" pitchFamily="34" charset="0"/>
                          <a:cs typeface="Helvetica"/>
                        </a:rPr>
                        <a:t>:</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pPr>
                      <a:r>
                        <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rPr>
                        <a:t>4. - 9. 8. 2015</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1073999">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rPr>
                        <a:t>Cílová skupina:</a:t>
                      </a:r>
                      <a:endParaRPr kumimoji="0" lang="en-US" sz="1200" b="0" i="0" u="none" strike="noStrike" cap="none" normalizeH="0" baseline="0" noProof="0" dirty="0" smtClean="0">
                        <a:ln>
                          <a:noFill/>
                        </a:ln>
                        <a:solidFill>
                          <a:schemeClr val="tx1"/>
                        </a:solidFill>
                        <a:effectLst/>
                        <a:latin typeface="Arial Narrow" panose="020B0606020202030204" pitchFamily="34" charset="0"/>
                        <a:cs typeface="Helvetica"/>
                      </a:endParaRP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kumimoji="0" lang="cs-CZ"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Helvetica"/>
                        </a:rPr>
                        <a:t>Ženy i muži (50:50)</a:t>
                      </a:r>
                    </a:p>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kumimoji="0" lang="cs-CZ"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Helvetica"/>
                        </a:rPr>
                        <a:t>Ve věku 15 až 55 let</a:t>
                      </a:r>
                    </a:p>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kumimoji="0" lang="cs-CZ"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Helvetica"/>
                        </a:rPr>
                        <a:t>Žijí v Praze, Brně, Ostravě nebo Plzni.</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455033">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cs-CZ" sz="1200" b="0" i="0" u="none" strike="noStrike" cap="none" normalizeH="0" baseline="0" noProof="0" dirty="0" smtClean="0">
                          <a:ln>
                            <a:noFill/>
                          </a:ln>
                          <a:solidFill>
                            <a:schemeClr val="tx1"/>
                          </a:solidFill>
                          <a:effectLst/>
                          <a:latin typeface="Arial Narrow" panose="020B0606020202030204" pitchFamily="34" charset="0"/>
                          <a:cs typeface="Helvetica"/>
                        </a:rPr>
                        <a:t>Velikost vzorku:</a:t>
                      </a:r>
                      <a:endParaRPr kumimoji="0" lang="en-US" sz="1200" b="0" i="0" u="none" strike="noStrike" cap="none" normalizeH="0" baseline="0" noProof="0" dirty="0" smtClean="0">
                        <a:ln>
                          <a:noFill/>
                        </a:ln>
                        <a:solidFill>
                          <a:schemeClr val="tx1"/>
                        </a:solidFill>
                        <a:effectLst/>
                        <a:latin typeface="Arial Narrow" panose="020B0606020202030204" pitchFamily="34" charset="0"/>
                        <a:cs typeface="Helvetica"/>
                      </a:endParaRP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lang="cs-CZ" sz="1200" b="0" u="none" noProof="0" dirty="0" smtClean="0">
                          <a:solidFill>
                            <a:schemeClr val="tx1"/>
                          </a:solidFill>
                          <a:latin typeface="Arial Narrow" panose="020B0606020202030204" pitchFamily="34" charset="0"/>
                          <a:cs typeface="Helvetica"/>
                          <a:sym typeface="Wingdings" pitchFamily="2" charset="2"/>
                        </a:rPr>
                        <a:t>N =</a:t>
                      </a:r>
                      <a:r>
                        <a:rPr lang="cs-CZ" sz="1200" b="0" u="none" baseline="0" noProof="0" dirty="0" smtClean="0">
                          <a:solidFill>
                            <a:schemeClr val="tx1"/>
                          </a:solidFill>
                          <a:latin typeface="Arial Narrow" panose="020B0606020202030204" pitchFamily="34" charset="0"/>
                          <a:cs typeface="Helvetica"/>
                          <a:sym typeface="Wingdings" pitchFamily="2" charset="2"/>
                        </a:rPr>
                        <a:t> </a:t>
                      </a:r>
                      <a:r>
                        <a:rPr lang="cs-CZ" sz="1200" b="0" u="none" noProof="0" dirty="0" smtClean="0">
                          <a:solidFill>
                            <a:schemeClr val="tx1"/>
                          </a:solidFill>
                          <a:latin typeface="Arial Narrow" panose="020B0606020202030204" pitchFamily="34" charset="0"/>
                          <a:cs typeface="Helvetica"/>
                          <a:sym typeface="Wingdings" pitchFamily="2" charset="2"/>
                        </a:rPr>
                        <a:t>400 </a:t>
                      </a:r>
                      <a:r>
                        <a:rPr lang="cs-CZ" sz="1200" b="0" u="none" baseline="0" noProof="0" dirty="0" smtClean="0">
                          <a:solidFill>
                            <a:schemeClr val="tx1"/>
                          </a:solidFill>
                          <a:latin typeface="Arial Narrow" panose="020B0606020202030204" pitchFamily="34" charset="0"/>
                          <a:cs typeface="Helvetica"/>
                          <a:sym typeface="Wingdings" pitchFamily="2" charset="2"/>
                        </a:rPr>
                        <a:t>respondentů</a:t>
                      </a:r>
                      <a:endParaRPr kumimoji="0" lang="cs-CZ" sz="1200" b="0" i="0" u="none" strike="noStrike" kern="1200" cap="none" normalizeH="0" baseline="0" noProof="0" dirty="0" smtClean="0">
                        <a:ln>
                          <a:noFill/>
                        </a:ln>
                        <a:solidFill>
                          <a:schemeClr val="tx1"/>
                        </a:solidFill>
                        <a:effectLst/>
                        <a:latin typeface="Arial Narrow" panose="020B0606020202030204" pitchFamily="34" charset="0"/>
                        <a:ea typeface="+mn-ea"/>
                        <a:cs typeface="Helvetica"/>
                      </a:endParaRP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bl>
          </a:graphicData>
        </a:graphic>
      </p:graphicFrame>
    </p:spTree>
    <p:extLst>
      <p:ext uri="{BB962C8B-B14F-4D97-AF65-F5344CB8AC3E}">
        <p14:creationId xmlns:p14="http://schemas.microsoft.com/office/powerpoint/2010/main" val="81726330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CO ZA AUTORSKOU MÓDU SI KUPUJEME</a:t>
            </a:r>
            <a:endParaRPr lang="cs-CZ" sz="1600" i="1" dirty="0">
              <a:latin typeface="Arial Narrow" panose="020B0606020202030204" pitchFamily="34" charset="0"/>
              <a:cs typeface="Helvetica"/>
            </a:endParaRPr>
          </a:p>
        </p:txBody>
      </p:sp>
      <p:sp>
        <p:nvSpPr>
          <p:cNvPr id="6" name="TextBox 8"/>
          <p:cNvSpPr txBox="1"/>
          <p:nvPr/>
        </p:nvSpPr>
        <p:spPr>
          <a:xfrm>
            <a:off x="323528" y="6004277"/>
            <a:ext cx="8280920" cy="276999"/>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A jaké konkrétní druhy oblečení jste si u </a:t>
            </a:r>
            <a:r>
              <a:rPr lang="cs-CZ" sz="1200" dirty="0" smtClean="0">
                <a:solidFill>
                  <a:schemeClr val="tx1">
                    <a:lumMod val="75000"/>
                    <a:lumOff val="25000"/>
                  </a:schemeClr>
                </a:solidFill>
                <a:latin typeface="Arial Narrow" panose="020B0606020202030204" pitchFamily="34" charset="0"/>
                <a:cs typeface="Helvetica"/>
              </a:rPr>
              <a:t>(…) zprostředkující </a:t>
            </a:r>
            <a:r>
              <a:rPr lang="cs-CZ" sz="1200" dirty="0">
                <a:solidFill>
                  <a:schemeClr val="tx1">
                    <a:lumMod val="75000"/>
                    <a:lumOff val="25000"/>
                  </a:schemeClr>
                </a:solidFill>
                <a:latin typeface="Arial Narrow" panose="020B0606020202030204" pitchFamily="34" charset="0"/>
                <a:cs typeface="Helvetica"/>
              </a:rPr>
              <a:t>prodej autorské módy koupil/a</a:t>
            </a:r>
            <a:r>
              <a:rPr lang="cs-CZ" sz="1200" dirty="0" smtClean="0">
                <a:solidFill>
                  <a:schemeClr val="tx1">
                    <a:lumMod val="75000"/>
                    <a:lumOff val="25000"/>
                  </a:schemeClr>
                </a:solidFill>
                <a:latin typeface="Arial Narrow" panose="020B0606020202030204" pitchFamily="34" charset="0"/>
                <a:cs typeface="Helvetica"/>
              </a:rPr>
              <a:t>?</a:t>
            </a:r>
          </a:p>
        </p:txBody>
      </p:sp>
      <p:sp>
        <p:nvSpPr>
          <p:cNvPr id="5" name="Content Placeholder 1"/>
          <p:cNvSpPr>
            <a:spLocks noGrp="1"/>
          </p:cNvSpPr>
          <p:nvPr>
            <p:ph idx="1"/>
          </p:nvPr>
        </p:nvSpPr>
        <p:spPr>
          <a:xfrm>
            <a:off x="404802" y="459532"/>
            <a:ext cx="8556318" cy="811003"/>
          </a:xfrm>
        </p:spPr>
        <p:txBody>
          <a:bodyPr>
            <a:noAutofit/>
          </a:bodyPr>
          <a:lstStyle/>
          <a:p>
            <a:r>
              <a:rPr lang="cs-CZ" sz="1400" dirty="0" smtClean="0">
                <a:solidFill>
                  <a:schemeClr val="tx1">
                    <a:lumMod val="75000"/>
                    <a:lumOff val="25000"/>
                  </a:schemeClr>
                </a:solidFill>
                <a:latin typeface="Arial Narrow" panose="020B0606020202030204" pitchFamily="34" charset="0"/>
              </a:rPr>
              <a:t>Zdá se, že nejlépe se prodávají autorské šperky, trika, šaty a kabelky. Na </a:t>
            </a:r>
            <a:r>
              <a:rPr lang="cs-CZ" sz="1400" dirty="0" err="1" smtClean="0">
                <a:solidFill>
                  <a:schemeClr val="tx1">
                    <a:lumMod val="75000"/>
                    <a:lumOff val="25000"/>
                  </a:schemeClr>
                </a:solidFill>
                <a:latin typeface="Arial Narrow" panose="020B0606020202030204" pitchFamily="34" charset="0"/>
              </a:rPr>
              <a:t>Fler</a:t>
            </a:r>
            <a:r>
              <a:rPr lang="cs-CZ" sz="1400" dirty="0" smtClean="0">
                <a:solidFill>
                  <a:schemeClr val="tx1">
                    <a:lumMod val="75000"/>
                    <a:lumOff val="25000"/>
                  </a:schemeClr>
                </a:solidFill>
                <a:latin typeface="Arial Narrow" panose="020B0606020202030204" pitchFamily="34" charset="0"/>
              </a:rPr>
              <a:t> se prodávají i baťohy a brašny, návrháři se zaměřují na šaty, módní značky na kalhoty a pásky.</a:t>
            </a:r>
            <a:endParaRPr lang="cs-CZ" sz="1400" dirty="0">
              <a:solidFill>
                <a:schemeClr val="tx1">
                  <a:lumMod val="75000"/>
                  <a:lumOff val="25000"/>
                </a:schemeClr>
              </a:solidFill>
              <a:latin typeface="Arial Narrow" panose="020B0606020202030204"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79" y="1243681"/>
            <a:ext cx="8380585" cy="453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720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202621"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A JAK A KDE AUTORSKOU MÓDU NOSÍME</a:t>
            </a:r>
            <a:endParaRPr lang="cs-CZ" sz="1600" i="1" dirty="0">
              <a:latin typeface="Arial Narrow" panose="020B0606020202030204" pitchFamily="34" charset="0"/>
              <a:cs typeface="Helvetica"/>
            </a:endParaRPr>
          </a:p>
        </p:txBody>
      </p:sp>
      <p:sp>
        <p:nvSpPr>
          <p:cNvPr id="6" name="TextBox 8"/>
          <p:cNvSpPr txBox="1"/>
          <p:nvPr/>
        </p:nvSpPr>
        <p:spPr>
          <a:xfrm>
            <a:off x="323528" y="6020712"/>
            <a:ext cx="8280920" cy="276999"/>
          </a:xfrm>
          <a:prstGeom prst="rect">
            <a:avLst/>
          </a:prstGeom>
          <a:noFill/>
        </p:spPr>
        <p:txBody>
          <a:bodyPr wrap="square" rtlCol="0">
            <a:spAutoFit/>
          </a:bodyPr>
          <a:lstStyle/>
          <a:p>
            <a:pPr algn="ctr"/>
            <a:r>
              <a:rPr lang="cs-CZ" sz="1200" dirty="0" smtClean="0">
                <a:solidFill>
                  <a:schemeClr val="tx1">
                    <a:lumMod val="75000"/>
                    <a:lumOff val="25000"/>
                  </a:schemeClr>
                </a:solidFill>
                <a:latin typeface="Arial Narrow" panose="020B0606020202030204" pitchFamily="34" charset="0"/>
                <a:cs typeface="Helvetica"/>
              </a:rPr>
              <a:t>A při jakých příležitostech autorské oblečení koupené u (…) zprostředkující prodej autorské módy nosíte?</a:t>
            </a:r>
          </a:p>
        </p:txBody>
      </p:sp>
      <p:sp>
        <p:nvSpPr>
          <p:cNvPr id="5" name="Content Placeholder 1"/>
          <p:cNvSpPr>
            <a:spLocks noGrp="1"/>
          </p:cNvSpPr>
          <p:nvPr>
            <p:ph idx="1"/>
          </p:nvPr>
        </p:nvSpPr>
        <p:spPr>
          <a:xfrm>
            <a:off x="404802" y="459532"/>
            <a:ext cx="8556318" cy="811003"/>
          </a:xfrm>
        </p:spPr>
        <p:txBody>
          <a:bodyPr>
            <a:noAutofit/>
          </a:bodyPr>
          <a:lstStyle/>
          <a:p>
            <a:r>
              <a:rPr lang="cs-CZ" sz="1400" dirty="0" smtClean="0">
                <a:solidFill>
                  <a:schemeClr val="tx1">
                    <a:lumMod val="75000"/>
                    <a:lumOff val="25000"/>
                  </a:schemeClr>
                </a:solidFill>
                <a:latin typeface="Arial Narrow" panose="020B0606020202030204" pitchFamily="34" charset="0"/>
              </a:rPr>
              <a:t>Autorskou módu používáme na denní nošení. Autorské oblečení z módního butiku spíše při významných společenských událostech a od návrhářky častěji na procházky.</a:t>
            </a:r>
            <a:endParaRPr lang="cs-CZ" sz="1400" dirty="0">
              <a:solidFill>
                <a:schemeClr val="tx1">
                  <a:lumMod val="75000"/>
                  <a:lumOff val="25000"/>
                </a:schemeClr>
              </a:solidFill>
              <a:latin typeface="Arial Narrow" panose="020B0606020202030204"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9" y="1902862"/>
            <a:ext cx="9010366" cy="345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84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pl-PL" sz="4400" b="0" dirty="0" smtClean="0">
                <a:solidFill>
                  <a:srgbClr val="BD3C36"/>
                </a:solidFill>
                <a:latin typeface="Arial Narrow" panose="020B0606020202030204" pitchFamily="34" charset="0"/>
              </a:rPr>
              <a:t>Využíváme krejčovských služeb? Vyrábíme  si obečení sami?</a:t>
            </a:r>
            <a:endParaRPr lang="en-AU"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331319014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90" y="1430439"/>
            <a:ext cx="4095558"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000" b="1" dirty="0" smtClean="0">
                <a:solidFill>
                  <a:schemeClr val="tx1">
                    <a:lumMod val="75000"/>
                    <a:lumOff val="25000"/>
                  </a:schemeClr>
                </a:solidFill>
                <a:latin typeface="Arial Narrow" panose="020B0606020202030204" pitchFamily="34" charset="0"/>
              </a:rPr>
              <a:t>Švadleny</a:t>
            </a:r>
            <a:endParaRPr lang="cs-CZ" sz="2000" dirty="0">
              <a:solidFill>
                <a:schemeClr val="tx1">
                  <a:lumMod val="75000"/>
                  <a:lumOff val="25000"/>
                </a:schemeClr>
              </a:solidFill>
              <a:latin typeface="Arial Narrow" panose="020B0606020202030204" pitchFamily="34" charset="0"/>
            </a:endParaRPr>
          </a:p>
          <a:p>
            <a:pPr algn="just"/>
            <a:r>
              <a:rPr lang="cs-CZ" sz="2000" dirty="0">
                <a:solidFill>
                  <a:schemeClr val="tx1">
                    <a:lumMod val="75000"/>
                    <a:lumOff val="25000"/>
                  </a:schemeClr>
                </a:solidFill>
                <a:latin typeface="Arial Narrow" panose="020B0606020202030204" pitchFamily="34" charset="0"/>
              </a:rPr>
              <a:t>Podobně jako autorskou módu i švadlenu nebo krejčího využívá přibližně polovina </a:t>
            </a:r>
            <a:r>
              <a:rPr lang="cs-CZ" sz="2000" dirty="0" smtClean="0">
                <a:solidFill>
                  <a:schemeClr val="tx1">
                    <a:lumMod val="75000"/>
                    <a:lumOff val="25000"/>
                  </a:schemeClr>
                </a:solidFill>
                <a:latin typeface="Arial Narrow" panose="020B0606020202030204" pitchFamily="34" charset="0"/>
              </a:rPr>
              <a:t>respondentů, </a:t>
            </a:r>
            <a:r>
              <a:rPr lang="cs-CZ" sz="2000" dirty="0">
                <a:solidFill>
                  <a:schemeClr val="tx1">
                    <a:lumMod val="75000"/>
                    <a:lumOff val="25000"/>
                  </a:schemeClr>
                </a:solidFill>
                <a:latin typeface="Arial Narrow" panose="020B0606020202030204" pitchFamily="34" charset="0"/>
              </a:rPr>
              <a:t>a když už tak typicky na úpravu nového oblečení. </a:t>
            </a:r>
          </a:p>
        </p:txBody>
      </p:sp>
      <p:sp>
        <p:nvSpPr>
          <p:cNvPr id="7" name="Obdélník 6"/>
          <p:cNvSpPr/>
          <p:nvPr/>
        </p:nvSpPr>
        <p:spPr>
          <a:xfrm>
            <a:off x="493413" y="253993"/>
            <a:ext cx="8016843" cy="707886"/>
          </a:xfrm>
          <a:prstGeom prst="rect">
            <a:avLst/>
          </a:prstGeom>
        </p:spPr>
        <p:txBody>
          <a:bodyPr wrap="square">
            <a:spAutoFit/>
          </a:bodyPr>
          <a:lstStyle/>
          <a:p>
            <a:r>
              <a:rPr lang="cs-CZ" sz="2000" b="1" dirty="0" smtClean="0">
                <a:latin typeface="Arial Narrow" panose="020B0606020202030204" pitchFamily="34" charset="0"/>
                <a:cs typeface="Helvetica"/>
              </a:rPr>
              <a:t>VYUŽITÍ SLUŽEB KREJČÍCH A VLASTNÍ VÝROBA OBLEČENÍ</a:t>
            </a:r>
            <a:endParaRPr lang="cs-CZ" sz="2000" b="1" dirty="0">
              <a:latin typeface="Arial Narrow" panose="020B0606020202030204" pitchFamily="34" charset="0"/>
              <a:cs typeface="Helvetica"/>
            </a:endParaRPr>
          </a:p>
          <a:p>
            <a:endParaRPr lang="cs-CZ" sz="2000" b="1" i="1" dirty="0">
              <a:solidFill>
                <a:srgbClr val="BD3C36"/>
              </a:solidFill>
              <a:latin typeface="Arial Narrow" panose="020B0606020202030204" pitchFamily="34" charset="0"/>
              <a:cs typeface="Helvetica"/>
            </a:endParaRPr>
          </a:p>
        </p:txBody>
      </p:sp>
      <p:sp>
        <p:nvSpPr>
          <p:cNvPr id="5" name="Content Placeholder 1"/>
          <p:cNvSpPr txBox="1">
            <a:spLocks/>
          </p:cNvSpPr>
          <p:nvPr/>
        </p:nvSpPr>
        <p:spPr>
          <a:xfrm>
            <a:off x="4435358" y="1430439"/>
            <a:ext cx="4314607"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000" b="1" dirty="0" smtClean="0">
                <a:solidFill>
                  <a:schemeClr val="tx1">
                    <a:lumMod val="75000"/>
                    <a:lumOff val="25000"/>
                  </a:schemeClr>
                </a:solidFill>
                <a:latin typeface="Arial Narrow" panose="020B0606020202030204" pitchFamily="34" charset="0"/>
              </a:rPr>
              <a:t>Muži a jejich kostýmy</a:t>
            </a:r>
          </a:p>
          <a:p>
            <a:pPr algn="just"/>
            <a:r>
              <a:rPr lang="cs-CZ" sz="2000" dirty="0" smtClean="0">
                <a:solidFill>
                  <a:schemeClr val="tx1">
                    <a:lumMod val="75000"/>
                    <a:lumOff val="25000"/>
                  </a:schemeClr>
                </a:solidFill>
                <a:latin typeface="Arial Narrow" panose="020B0606020202030204" pitchFamily="34" charset="0"/>
              </a:rPr>
              <a:t>Češi se příležitostně stávají autory autorské módy, když  44 </a:t>
            </a:r>
            <a:r>
              <a:rPr lang="cs-CZ" sz="2000" dirty="0">
                <a:solidFill>
                  <a:schemeClr val="tx1">
                    <a:lumMod val="75000"/>
                    <a:lumOff val="25000"/>
                  </a:schemeClr>
                </a:solidFill>
                <a:latin typeface="Arial Narrow" panose="020B0606020202030204" pitchFamily="34" charset="0"/>
              </a:rPr>
              <a:t>% respondentů (61 </a:t>
            </a:r>
            <a:r>
              <a:rPr lang="cs-CZ" sz="2000" dirty="0" smtClean="0">
                <a:solidFill>
                  <a:schemeClr val="tx1">
                    <a:lumMod val="75000"/>
                    <a:lumOff val="25000"/>
                  </a:schemeClr>
                </a:solidFill>
                <a:latin typeface="Arial Narrow" panose="020B0606020202030204" pitchFamily="34" charset="0"/>
              </a:rPr>
              <a:t>% žen</a:t>
            </a:r>
            <a:r>
              <a:rPr lang="cs-CZ" sz="2000" dirty="0">
                <a:solidFill>
                  <a:schemeClr val="tx1">
                    <a:lumMod val="75000"/>
                    <a:lumOff val="25000"/>
                  </a:schemeClr>
                </a:solidFill>
                <a:latin typeface="Arial Narrow" panose="020B0606020202030204" pitchFamily="34" charset="0"/>
              </a:rPr>
              <a:t>)</a:t>
            </a:r>
            <a:r>
              <a:rPr lang="cs-CZ" sz="2000" dirty="0" smtClean="0">
                <a:solidFill>
                  <a:schemeClr val="tx1">
                    <a:lumMod val="75000"/>
                    <a:lumOff val="25000"/>
                  </a:schemeClr>
                </a:solidFill>
                <a:latin typeface="Arial Narrow" panose="020B0606020202030204" pitchFamily="34" charset="0"/>
              </a:rPr>
              <a:t> </a:t>
            </a:r>
            <a:r>
              <a:rPr lang="cs-CZ" sz="2000" dirty="0">
                <a:solidFill>
                  <a:schemeClr val="tx1">
                    <a:lumMod val="75000"/>
                    <a:lumOff val="25000"/>
                  </a:schemeClr>
                </a:solidFill>
                <a:latin typeface="Arial Narrow" panose="020B0606020202030204" pitchFamily="34" charset="0"/>
              </a:rPr>
              <a:t>si někdy vyrobilo nějaké oblečení</a:t>
            </a:r>
            <a:r>
              <a:rPr lang="cs-CZ" sz="2000" dirty="0" smtClean="0">
                <a:solidFill>
                  <a:schemeClr val="tx1">
                    <a:lumMod val="75000"/>
                    <a:lumOff val="25000"/>
                  </a:schemeClr>
                </a:solidFill>
                <a:latin typeface="Arial Narrow" panose="020B0606020202030204" pitchFamily="34" charset="0"/>
              </a:rPr>
              <a:t>. </a:t>
            </a:r>
          </a:p>
          <a:p>
            <a:pPr algn="just"/>
            <a:r>
              <a:rPr lang="cs-CZ" sz="2000" dirty="0" smtClean="0">
                <a:solidFill>
                  <a:schemeClr val="tx1">
                    <a:lumMod val="75000"/>
                    <a:lumOff val="25000"/>
                  </a:schemeClr>
                </a:solidFill>
                <a:latin typeface="Arial Narrow" panose="020B0606020202030204" pitchFamily="34" charset="0"/>
              </a:rPr>
              <a:t>Muži </a:t>
            </a:r>
            <a:r>
              <a:rPr lang="cs-CZ" sz="2000" dirty="0">
                <a:solidFill>
                  <a:schemeClr val="tx1">
                    <a:lumMod val="75000"/>
                    <a:lumOff val="25000"/>
                  </a:schemeClr>
                </a:solidFill>
                <a:latin typeface="Arial Narrow" panose="020B0606020202030204" pitchFamily="34" charset="0"/>
              </a:rPr>
              <a:t>se stávají návrháři, když si tvoří vlastní trička a šortky. Muži se také častěji než ženy pochlubili svými kostýmem na karneval. Zdá se, že v jejich případě se jedná spíše o změnu funkce než o </a:t>
            </a:r>
            <a:r>
              <a:rPr lang="cs-CZ" sz="2000" dirty="0" smtClean="0">
                <a:solidFill>
                  <a:schemeClr val="tx1">
                    <a:lumMod val="75000"/>
                    <a:lumOff val="25000"/>
                  </a:schemeClr>
                </a:solidFill>
                <a:latin typeface="Arial Narrow" panose="020B0606020202030204" pitchFamily="34" charset="0"/>
              </a:rPr>
              <a:t>výrobu nového oblečení, </a:t>
            </a:r>
            <a:r>
              <a:rPr lang="cs-CZ" sz="2000" dirty="0">
                <a:solidFill>
                  <a:schemeClr val="tx1">
                    <a:lumMod val="75000"/>
                    <a:lumOff val="25000"/>
                  </a:schemeClr>
                </a:solidFill>
                <a:latin typeface="Arial Narrow" panose="020B0606020202030204" pitchFamily="34" charset="0"/>
              </a:rPr>
              <a:t>když </a:t>
            </a:r>
            <a:r>
              <a:rPr lang="cs-CZ" sz="2000" dirty="0" smtClean="0">
                <a:solidFill>
                  <a:schemeClr val="tx1">
                    <a:lumMod val="75000"/>
                    <a:lumOff val="25000"/>
                  </a:schemeClr>
                </a:solidFill>
                <a:latin typeface="Arial Narrow" panose="020B0606020202030204" pitchFamily="34" charset="0"/>
              </a:rPr>
              <a:t>například deklarují</a:t>
            </a:r>
            <a:r>
              <a:rPr lang="cs-CZ" sz="2000" dirty="0">
                <a:solidFill>
                  <a:schemeClr val="tx1">
                    <a:lumMod val="75000"/>
                    <a:lumOff val="25000"/>
                  </a:schemeClr>
                </a:solidFill>
                <a:latin typeface="Arial Narrow" panose="020B0606020202030204" pitchFamily="34" charset="0"/>
              </a:rPr>
              <a:t>, že si vyrobili </a:t>
            </a:r>
            <a:r>
              <a:rPr lang="cs-CZ" sz="2000" dirty="0" smtClean="0">
                <a:solidFill>
                  <a:schemeClr val="tx1">
                    <a:lumMod val="75000"/>
                    <a:lumOff val="25000"/>
                  </a:schemeClr>
                </a:solidFill>
                <a:latin typeface="Arial Narrow" panose="020B0606020202030204" pitchFamily="34" charset="0"/>
              </a:rPr>
              <a:t>pyžamo</a:t>
            </a:r>
            <a:r>
              <a:rPr lang="cs-CZ" sz="2000" dirty="0">
                <a:solidFill>
                  <a:schemeClr val="tx1">
                    <a:lumMod val="75000"/>
                    <a:lumOff val="25000"/>
                  </a:schemeClr>
                </a:solidFill>
                <a:latin typeface="Arial Narrow" panose="020B0606020202030204" pitchFamily="34" charset="0"/>
              </a:rPr>
              <a:t>.</a:t>
            </a:r>
          </a:p>
          <a:p>
            <a:pPr algn="just"/>
            <a:r>
              <a:rPr lang="cs-CZ" sz="2000" dirty="0" smtClean="0">
                <a:solidFill>
                  <a:schemeClr val="tx1">
                    <a:lumMod val="75000"/>
                    <a:lumOff val="25000"/>
                  </a:schemeClr>
                </a:solidFill>
                <a:latin typeface="Arial Narrow" panose="020B0606020202030204" pitchFamily="34" charset="0"/>
              </a:rPr>
              <a:t>To </a:t>
            </a:r>
            <a:r>
              <a:rPr lang="cs-CZ" sz="2000" dirty="0">
                <a:solidFill>
                  <a:schemeClr val="tx1">
                    <a:lumMod val="75000"/>
                    <a:lumOff val="25000"/>
                  </a:schemeClr>
                </a:solidFill>
                <a:latin typeface="Arial Narrow" panose="020B0606020202030204" pitchFamily="34" charset="0"/>
              </a:rPr>
              <a:t>ženy si troufnou </a:t>
            </a:r>
            <a:r>
              <a:rPr lang="cs-CZ" sz="2000" dirty="0" smtClean="0">
                <a:solidFill>
                  <a:schemeClr val="tx1">
                    <a:lumMod val="75000"/>
                    <a:lumOff val="25000"/>
                  </a:schemeClr>
                </a:solidFill>
                <a:latin typeface="Arial Narrow" panose="020B0606020202030204" pitchFamily="34" charset="0"/>
              </a:rPr>
              <a:t>i na </a:t>
            </a:r>
            <a:r>
              <a:rPr lang="cs-CZ" sz="2000" dirty="0">
                <a:solidFill>
                  <a:schemeClr val="tx1">
                    <a:lumMod val="75000"/>
                    <a:lumOff val="25000"/>
                  </a:schemeClr>
                </a:solidFill>
                <a:latin typeface="Arial Narrow" panose="020B0606020202030204" pitchFamily="34" charset="0"/>
              </a:rPr>
              <a:t>sukně, šaty, kalhoty. </a:t>
            </a:r>
          </a:p>
        </p:txBody>
      </p:sp>
      <p:pic>
        <p:nvPicPr>
          <p:cNvPr id="31746" name="Picture 2" descr="http://sedaci-vaky.kampet.cz/Fotografie/Zbozi/Original/nite_BA_100.jpg"/>
          <p:cNvPicPr>
            <a:picLocks noChangeAspect="1" noChangeArrowheads="1"/>
          </p:cNvPicPr>
          <p:nvPr/>
        </p:nvPicPr>
        <p:blipFill>
          <a:blip r:embed="rId3">
            <a:clrChange>
              <a:clrFrom>
                <a:srgbClr val="FCFCFE"/>
              </a:clrFrom>
              <a:clrTo>
                <a:srgbClr val="FCFCFE">
                  <a:alpha val="0"/>
                </a:srgbClr>
              </a:clrTo>
            </a:clrChange>
            <a:extLst>
              <a:ext uri="{28A0092B-C50C-407E-A947-70E740481C1C}">
                <a14:useLocalDpi xmlns:a14="http://schemas.microsoft.com/office/drawing/2010/main" val="0"/>
              </a:ext>
            </a:extLst>
          </a:blip>
          <a:srcRect/>
          <a:stretch>
            <a:fillRect/>
          </a:stretch>
        </p:blipFill>
        <p:spPr bwMode="auto">
          <a:xfrm>
            <a:off x="493413" y="3285068"/>
            <a:ext cx="3409244" cy="255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92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2"/>
          <p:cNvGraphicFramePr>
            <a:graphicFrameLocks/>
          </p:cNvGraphicFramePr>
          <p:nvPr>
            <p:extLst>
              <p:ext uri="{D42A27DB-BD31-4B8C-83A1-F6EECF244321}">
                <p14:modId xmlns:p14="http://schemas.microsoft.com/office/powerpoint/2010/main" val="3420077991"/>
              </p:ext>
            </p:extLst>
          </p:nvPr>
        </p:nvGraphicFramePr>
        <p:xfrm>
          <a:off x="850900" y="1219200"/>
          <a:ext cx="7939634" cy="46144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9579" y="142852"/>
            <a:ext cx="8185688"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VYUŽÍVÁNÍ ŠVADLENY/KREJČÍHO</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K</a:t>
            </a:r>
            <a:r>
              <a:rPr lang="it-IT" sz="1200" dirty="0">
                <a:solidFill>
                  <a:schemeClr val="tx1">
                    <a:lumMod val="75000"/>
                    <a:lumOff val="25000"/>
                  </a:schemeClr>
                </a:solidFill>
                <a:latin typeface="Arial Narrow" panose="020B0606020202030204" pitchFamily="34" charset="0"/>
                <a:cs typeface="Helvetica"/>
              </a:rPr>
              <a:t> čemu všemu využíváte Vy osobně švadlenu nebo krejčího, pokud vůbec</a:t>
            </a:r>
            <a:r>
              <a:rPr lang="it-IT" sz="1200" dirty="0" smtClean="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1319943168"/>
              </p:ext>
            </p:extLst>
          </p:nvPr>
        </p:nvGraphicFramePr>
        <p:xfrm>
          <a:off x="2870201" y="5623272"/>
          <a:ext cx="5257798" cy="190500"/>
        </p:xfrm>
        <a:graphic>
          <a:graphicData uri="http://schemas.openxmlformats.org/drawingml/2006/table">
            <a:tbl>
              <a:tblPr/>
              <a:tblGrid>
                <a:gridCol w="751114"/>
                <a:gridCol w="751114"/>
                <a:gridCol w="751114"/>
                <a:gridCol w="751114"/>
                <a:gridCol w="751114"/>
                <a:gridCol w="751114"/>
                <a:gridCol w="751114"/>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172085864"/>
              </p:ext>
            </p:extLst>
          </p:nvPr>
        </p:nvGraphicFramePr>
        <p:xfrm>
          <a:off x="2920999" y="1219201"/>
          <a:ext cx="5168898" cy="326232"/>
        </p:xfrm>
        <a:graphic>
          <a:graphicData uri="http://schemas.openxmlformats.org/drawingml/2006/table">
            <a:tbl>
              <a:tblPr/>
              <a:tblGrid>
                <a:gridCol w="742274"/>
                <a:gridCol w="742274"/>
                <a:gridCol w="742274"/>
                <a:gridCol w="742274"/>
                <a:gridCol w="742274"/>
                <a:gridCol w="728764"/>
                <a:gridCol w="728764"/>
              </a:tblGrid>
              <a:tr h="326232">
                <a:tc>
                  <a:txBody>
                    <a:bodyPr/>
                    <a:lstStyle/>
                    <a:p>
                      <a:pPr algn="ctr" fontAlgn="ctr"/>
                      <a:r>
                        <a:rPr lang="cs-CZ" sz="1200" b="1" i="0" u="none" strike="noStrike" dirty="0">
                          <a:solidFill>
                            <a:srgbClr val="002F5E"/>
                          </a:solidFill>
                          <a:effectLst/>
                          <a:latin typeface="Helvetica"/>
                        </a:rPr>
                        <a:t>Celkem</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Helvetica"/>
                        </a:rPr>
                        <a:t>Ženy</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7391AD"/>
                          </a:solidFill>
                          <a:effectLst/>
                          <a:latin typeface="Helvetica"/>
                        </a:rPr>
                        <a:t>Muži</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Praha</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Brno</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Helvetica"/>
                        </a:rPr>
                        <a:t>Ostrava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Helvetica"/>
                        </a:rPr>
                        <a:t>Plzeň</a:t>
                      </a:r>
                    </a:p>
                  </a:txBody>
                  <a:tcPr marL="9525" marR="9525" marT="9525" marB="0" anchor="ctr">
                    <a:lnL>
                      <a:noFill/>
                    </a:lnL>
                    <a:lnR>
                      <a:noFill/>
                    </a:lnR>
                    <a:lnT>
                      <a:noFill/>
                    </a:lnT>
                    <a:lnB>
                      <a:noFill/>
                    </a:lnB>
                  </a:tcPr>
                </a:tc>
              </a:tr>
            </a:tbl>
          </a:graphicData>
        </a:graphic>
      </p:graphicFrame>
      <p:sp>
        <p:nvSpPr>
          <p:cNvPr id="11" name="Content Placeholder 1"/>
          <p:cNvSpPr>
            <a:spLocks noGrp="1"/>
          </p:cNvSpPr>
          <p:nvPr>
            <p:ph idx="1"/>
          </p:nvPr>
        </p:nvSpPr>
        <p:spPr>
          <a:xfrm>
            <a:off x="404802" y="459532"/>
            <a:ext cx="8556318" cy="811003"/>
          </a:xfrm>
        </p:spPr>
        <p:txBody>
          <a:bodyPr>
            <a:noAutofit/>
          </a:bodyPr>
          <a:lstStyle/>
          <a:p>
            <a:r>
              <a:rPr lang="cs-CZ" sz="1400" dirty="0" smtClean="0">
                <a:solidFill>
                  <a:schemeClr val="tx1">
                    <a:lumMod val="75000"/>
                    <a:lumOff val="25000"/>
                  </a:schemeClr>
                </a:solidFill>
                <a:latin typeface="Arial Narrow" panose="020B0606020202030204" pitchFamily="34" charset="0"/>
              </a:rPr>
              <a:t>Podobně jako autorskou módu i švadlenu nebo krejčího využívá přibližně polovina respondentů, a když už, tak typicky na úpravu nového oblečení. </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24623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80" y="142852"/>
            <a:ext cx="2387624"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A CO SI VYRÁBÍME</a:t>
            </a:r>
            <a:endParaRPr lang="cs-CZ" sz="1400" i="1" dirty="0">
              <a:latin typeface="Arial Narrow" panose="020B0606020202030204" pitchFamily="34" charset="0"/>
              <a:cs typeface="Helvetica"/>
            </a:endParaRPr>
          </a:p>
        </p:txBody>
      </p:sp>
      <p:sp>
        <p:nvSpPr>
          <p:cNvPr id="6" name="TextBox 8"/>
          <p:cNvSpPr txBox="1"/>
          <p:nvPr/>
        </p:nvSpPr>
        <p:spPr>
          <a:xfrm>
            <a:off x="323528" y="6098922"/>
            <a:ext cx="8280920" cy="276999"/>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A jaké oblečení jste si sám/a vyrobil/a</a:t>
            </a:r>
            <a:r>
              <a:rPr lang="cs-CZ" sz="1200" dirty="0" smtClean="0">
                <a:solidFill>
                  <a:schemeClr val="tx1">
                    <a:lumMod val="75000"/>
                    <a:lumOff val="25000"/>
                  </a:schemeClr>
                </a:solidFill>
                <a:latin typeface="Arial Narrow" panose="020B0606020202030204" pitchFamily="34" charset="0"/>
                <a:cs typeface="Helvetica"/>
              </a:rPr>
              <a:t>?</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a:t>
            </a:r>
            <a:r>
              <a:rPr lang="cs-CZ" sz="1200" dirty="0">
                <a:solidFill>
                  <a:schemeClr val="tx1">
                    <a:lumMod val="75000"/>
                    <a:lumOff val="25000"/>
                  </a:schemeClr>
                </a:solidFill>
                <a:latin typeface="Arial Narrow" panose="020B0606020202030204" pitchFamily="34" charset="0"/>
                <a:cs typeface="Helvetica"/>
              </a:rPr>
              <a:t>otevřená otázka</a:t>
            </a:r>
            <a:r>
              <a:rPr lang="cs-CZ" sz="1200" dirty="0" smtClean="0">
                <a:solidFill>
                  <a:schemeClr val="tx1">
                    <a:lumMod val="75000"/>
                    <a:lumOff val="25000"/>
                  </a:schemeClr>
                </a:solidFill>
                <a:latin typeface="Arial Narrow" panose="020B0606020202030204" pitchFamily="34" charset="0"/>
                <a:cs typeface="Helvetica"/>
              </a:rPr>
              <a:t>) </a:t>
            </a:r>
          </a:p>
        </p:txBody>
      </p:sp>
      <p:graphicFrame>
        <p:nvGraphicFramePr>
          <p:cNvPr id="3" name="Tabulka 2"/>
          <p:cNvGraphicFramePr>
            <a:graphicFrameLocks noGrp="1"/>
          </p:cNvGraphicFramePr>
          <p:nvPr>
            <p:extLst>
              <p:ext uri="{D42A27DB-BD31-4B8C-83A1-F6EECF244321}">
                <p14:modId xmlns:p14="http://schemas.microsoft.com/office/powerpoint/2010/main" val="1129535422"/>
              </p:ext>
            </p:extLst>
          </p:nvPr>
        </p:nvGraphicFramePr>
        <p:xfrm>
          <a:off x="4937759" y="5901270"/>
          <a:ext cx="3928008" cy="260004"/>
        </p:xfrm>
        <a:graphic>
          <a:graphicData uri="http://schemas.openxmlformats.org/drawingml/2006/table">
            <a:tbl>
              <a:tblPr/>
              <a:tblGrid>
                <a:gridCol w="1309336"/>
                <a:gridCol w="1309336"/>
                <a:gridCol w="1309336"/>
              </a:tblGrid>
              <a:tr h="260004">
                <a:tc>
                  <a:txBody>
                    <a:bodyPr/>
                    <a:lstStyle/>
                    <a:p>
                      <a:pPr algn="ctr" fontAlgn="ctr"/>
                      <a:r>
                        <a:rPr lang="cs-CZ" sz="800" b="0" i="0" u="none" strike="noStrike" dirty="0">
                          <a:solidFill>
                            <a:schemeClr val="bg1">
                              <a:lumMod val="50000"/>
                            </a:schemeClr>
                          </a:solidFill>
                          <a:effectLst/>
                          <a:latin typeface="Helvetica"/>
                        </a:rPr>
                        <a:t>N=177</a:t>
                      </a:r>
                    </a:p>
                  </a:txBody>
                  <a:tcPr marL="9525" marR="9525" marT="9525" marB="0" anchor="ctr">
                    <a:lnL>
                      <a:noFill/>
                    </a:lnL>
                    <a:lnR>
                      <a:noFill/>
                    </a:lnR>
                    <a:lnT>
                      <a:noFill/>
                    </a:lnT>
                    <a:lnB>
                      <a:noFill/>
                    </a:lnB>
                  </a:tcPr>
                </a:tc>
                <a:tc>
                  <a:txBody>
                    <a:bodyPr/>
                    <a:lstStyle/>
                    <a:p>
                      <a:pPr algn="ctr" fontAlgn="ctr"/>
                      <a:r>
                        <a:rPr lang="cs-CZ" sz="800" b="0" i="0" u="none" strike="noStrike" dirty="0">
                          <a:solidFill>
                            <a:schemeClr val="bg1">
                              <a:lumMod val="50000"/>
                            </a:schemeClr>
                          </a:solidFill>
                          <a:effectLst/>
                          <a:latin typeface="Helvetica"/>
                        </a:rPr>
                        <a:t>N=123</a:t>
                      </a:r>
                    </a:p>
                  </a:txBody>
                  <a:tcPr marL="9525" marR="9525" marT="9525" marB="0" anchor="ctr">
                    <a:lnL>
                      <a:noFill/>
                    </a:lnL>
                    <a:lnR>
                      <a:noFill/>
                    </a:lnR>
                    <a:lnT>
                      <a:noFill/>
                    </a:lnT>
                    <a:lnB>
                      <a:noFill/>
                    </a:lnB>
                  </a:tcPr>
                </a:tc>
                <a:tc>
                  <a:txBody>
                    <a:bodyPr/>
                    <a:lstStyle/>
                    <a:p>
                      <a:pPr algn="ctr" fontAlgn="ctr"/>
                      <a:r>
                        <a:rPr lang="cs-CZ" sz="800" b="0" i="0" u="none" strike="noStrike" dirty="0">
                          <a:solidFill>
                            <a:schemeClr val="bg1">
                              <a:lumMod val="50000"/>
                            </a:schemeClr>
                          </a:solidFill>
                          <a:effectLst/>
                          <a:latin typeface="Helvetica"/>
                        </a:rPr>
                        <a:t>N=54</a:t>
                      </a:r>
                    </a:p>
                  </a:txBody>
                  <a:tcPr marL="9525" marR="9525" marT="9525" marB="0" anchor="ctr">
                    <a:lnL>
                      <a:noFill/>
                    </a:lnL>
                    <a:lnR>
                      <a:noFill/>
                    </a:lnR>
                    <a:lnT>
                      <a:noFill/>
                    </a:lnT>
                    <a:lnB>
                      <a:noFill/>
                    </a:lnB>
                  </a:tcPr>
                </a:tc>
              </a:tr>
            </a:tbl>
          </a:graphicData>
        </a:graphic>
      </p:graphicFrame>
      <p:sp>
        <p:nvSpPr>
          <p:cNvPr id="10" name="Content Placeholder 1"/>
          <p:cNvSpPr txBox="1">
            <a:spLocks/>
          </p:cNvSpPr>
          <p:nvPr/>
        </p:nvSpPr>
        <p:spPr>
          <a:xfrm>
            <a:off x="404802" y="517282"/>
            <a:ext cx="2559779"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400" dirty="0" smtClean="0">
                <a:solidFill>
                  <a:schemeClr val="tx1">
                    <a:lumMod val="75000"/>
                    <a:lumOff val="25000"/>
                  </a:schemeClr>
                </a:solidFill>
                <a:latin typeface="Arial Narrow" panose="020B0606020202030204" pitchFamily="34" charset="0"/>
              </a:rPr>
              <a:t>Muži se stávají návrháři, když si tvoří vlastní trička a šortky. To ženy si troufnou na sukně, šaty, kalhoty.</a:t>
            </a:r>
          </a:p>
          <a:p>
            <a:endParaRPr lang="cs-CZ" sz="1400" dirty="0">
              <a:solidFill>
                <a:schemeClr val="tx1">
                  <a:lumMod val="75000"/>
                  <a:lumOff val="25000"/>
                </a:schemeClr>
              </a:solidFill>
              <a:latin typeface="Arial Narrow" panose="020B0606020202030204" pitchFamily="34" charset="0"/>
            </a:endParaRPr>
          </a:p>
          <a:p>
            <a:pPr algn="just"/>
            <a:r>
              <a:rPr lang="cs-CZ" sz="1400" dirty="0" smtClean="0">
                <a:solidFill>
                  <a:schemeClr val="tx1">
                    <a:lumMod val="75000"/>
                    <a:lumOff val="25000"/>
                  </a:schemeClr>
                </a:solidFill>
                <a:latin typeface="Arial Narrow" panose="020B0606020202030204" pitchFamily="34" charset="0"/>
              </a:rPr>
              <a:t>Muži se také častěji než ženy pochlubili svým kostýmem na karneval. Zdá se, že v jejich případě </a:t>
            </a:r>
            <a:br>
              <a:rPr lang="cs-CZ" sz="1400" dirty="0" smtClean="0">
                <a:solidFill>
                  <a:schemeClr val="tx1">
                    <a:lumMod val="75000"/>
                    <a:lumOff val="25000"/>
                  </a:schemeClr>
                </a:solidFill>
                <a:latin typeface="Arial Narrow" panose="020B0606020202030204" pitchFamily="34" charset="0"/>
              </a:rPr>
            </a:br>
            <a:r>
              <a:rPr lang="cs-CZ" sz="1400" dirty="0" smtClean="0">
                <a:solidFill>
                  <a:schemeClr val="tx1">
                    <a:lumMod val="75000"/>
                    <a:lumOff val="25000"/>
                  </a:schemeClr>
                </a:solidFill>
                <a:latin typeface="Arial Narrow" panose="020B0606020202030204" pitchFamily="34" charset="0"/>
              </a:rPr>
              <a:t>se jedná spíše o změnu funkce než o výrobu, když deklarují, že si vyrobili pyžamo.</a:t>
            </a:r>
            <a:endParaRPr lang="cs-CZ" sz="1400" dirty="0">
              <a:solidFill>
                <a:schemeClr val="tx1">
                  <a:lumMod val="75000"/>
                  <a:lumOff val="25000"/>
                </a:schemeClr>
              </a:solidFill>
              <a:latin typeface="Arial Narrow" panose="020B060602020203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573" y="180952"/>
            <a:ext cx="5400675" cy="574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9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VLASTNÍ VÝROBA OBLEČENÍ (1)</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Vyrobil/a </a:t>
            </a:r>
            <a:r>
              <a:rPr lang="it-IT" sz="1200" dirty="0">
                <a:solidFill>
                  <a:schemeClr val="tx1">
                    <a:lumMod val="75000"/>
                    <a:lumOff val="25000"/>
                  </a:schemeClr>
                </a:solidFill>
                <a:latin typeface="Arial Narrow" panose="020B0606020202030204" pitchFamily="34" charset="0"/>
                <a:cs typeface="Helvetica"/>
              </a:rPr>
              <a:t>jste si někdy nějaký kus oblečení sám/a? </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1689435087"/>
              </p:ext>
            </p:extLst>
          </p:nvPr>
        </p:nvGraphicFramePr>
        <p:xfrm>
          <a:off x="1422405" y="5572472"/>
          <a:ext cx="5905494" cy="190500"/>
        </p:xfrm>
        <a:graphic>
          <a:graphicData uri="http://schemas.openxmlformats.org/drawingml/2006/table">
            <a:tbl>
              <a:tblPr/>
              <a:tblGrid>
                <a:gridCol w="843642"/>
                <a:gridCol w="843642"/>
                <a:gridCol w="843642"/>
                <a:gridCol w="843642"/>
                <a:gridCol w="843642"/>
                <a:gridCol w="843642"/>
                <a:gridCol w="843642"/>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grpSp>
        <p:nvGrpSpPr>
          <p:cNvPr id="11" name="Skupina 10"/>
          <p:cNvGrpSpPr/>
          <p:nvPr/>
        </p:nvGrpSpPr>
        <p:grpSpPr>
          <a:xfrm>
            <a:off x="1242332" y="1219200"/>
            <a:ext cx="7497536" cy="4572000"/>
            <a:chOff x="0" y="0"/>
            <a:chExt cx="8139518" cy="4550323"/>
          </a:xfrm>
        </p:grpSpPr>
        <p:graphicFrame>
          <p:nvGraphicFramePr>
            <p:cNvPr id="12" name="Chart 2"/>
            <p:cNvGraphicFramePr>
              <a:graphicFrameLocks/>
            </p:cNvGraphicFramePr>
            <p:nvPr>
              <p:extLst>
                <p:ext uri="{D42A27DB-BD31-4B8C-83A1-F6EECF244321}">
                  <p14:modId xmlns:p14="http://schemas.microsoft.com/office/powerpoint/2010/main" val="739293346"/>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Přímá spojnice 12"/>
            <p:cNvCxnSpPr/>
            <p:nvPr/>
          </p:nvCxnSpPr>
          <p:spPr>
            <a:xfrm>
              <a:off x="1059026" y="223569"/>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2921727" y="239520"/>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sp>
        <p:nvSpPr>
          <p:cNvPr id="14" name="Content Placeholder 1"/>
          <p:cNvSpPr txBox="1">
            <a:spLocks/>
          </p:cNvSpPr>
          <p:nvPr/>
        </p:nvSpPr>
        <p:spPr>
          <a:xfrm>
            <a:off x="404802" y="459532"/>
            <a:ext cx="8556318"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smtClean="0">
                <a:solidFill>
                  <a:schemeClr val="tx1">
                    <a:lumMod val="75000"/>
                    <a:lumOff val="25000"/>
                  </a:schemeClr>
                </a:solidFill>
                <a:latin typeface="Arial Narrow" panose="020B0606020202030204" pitchFamily="34" charset="0"/>
              </a:rPr>
              <a:t>44 % respondentů (61 % žen) si někdy vyrobilo nějaké oblečení.</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47203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pl-PL" sz="4400" b="0" dirty="0" smtClean="0">
                <a:solidFill>
                  <a:srgbClr val="BD3C36"/>
                </a:solidFill>
                <a:latin typeface="Arial Narrow" panose="020B0606020202030204" pitchFamily="34" charset="0"/>
              </a:rPr>
              <a:t>Kolik za autorskou módu utrácíme?</a:t>
            </a:r>
            <a:endParaRPr lang="pl-PL"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405365648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88" y="1430439"/>
            <a:ext cx="4314607"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Autorská móda není v našem hledáčku toho, co bychom si v módě rádi dopřáli. I kdyby nám </a:t>
            </a:r>
            <a:r>
              <a:rPr lang="cs-CZ" sz="2000" dirty="0">
                <a:solidFill>
                  <a:schemeClr val="tx1">
                    <a:lumMod val="75000"/>
                    <a:lumOff val="25000"/>
                  </a:schemeClr>
                </a:solidFill>
                <a:latin typeface="Arial Narrow" panose="020B0606020202030204" pitchFamily="34" charset="0"/>
              </a:rPr>
              <a:t>někdo dal 20 </a:t>
            </a:r>
            <a:r>
              <a:rPr lang="cs-CZ" sz="2000" dirty="0" smtClean="0">
                <a:solidFill>
                  <a:schemeClr val="tx1">
                    <a:lumMod val="75000"/>
                    <a:lumOff val="25000"/>
                  </a:schemeClr>
                </a:solidFill>
                <a:latin typeface="Arial Narrow" panose="020B0606020202030204" pitchFamily="34" charset="0"/>
              </a:rPr>
              <a:t>tisíc na útratu za módu pro sebe, </a:t>
            </a:r>
            <a:r>
              <a:rPr lang="cs-CZ" sz="2000" dirty="0">
                <a:solidFill>
                  <a:schemeClr val="tx1">
                    <a:lumMod val="75000"/>
                    <a:lumOff val="25000"/>
                  </a:schemeClr>
                </a:solidFill>
                <a:latin typeface="Arial Narrow" panose="020B0606020202030204" pitchFamily="34" charset="0"/>
              </a:rPr>
              <a:t>autorskou módu bychom si stejně nekoupili, </a:t>
            </a:r>
            <a:r>
              <a:rPr lang="cs-CZ" sz="2000" dirty="0" smtClean="0">
                <a:solidFill>
                  <a:schemeClr val="tx1">
                    <a:lumMod val="75000"/>
                    <a:lumOff val="25000"/>
                  </a:schemeClr>
                </a:solidFill>
                <a:latin typeface="Arial Narrow" panose="020B0606020202030204" pitchFamily="34" charset="0"/>
              </a:rPr>
              <a:t>spíše bychom si koupili módu sportovní nebo </a:t>
            </a:r>
            <a:r>
              <a:rPr lang="cs-CZ" sz="2000" dirty="0">
                <a:solidFill>
                  <a:schemeClr val="tx1">
                    <a:lumMod val="75000"/>
                    <a:lumOff val="25000"/>
                  </a:schemeClr>
                </a:solidFill>
                <a:latin typeface="Arial Narrow" panose="020B0606020202030204" pitchFamily="34" charset="0"/>
              </a:rPr>
              <a:t>módu běžných značek. </a:t>
            </a:r>
            <a:endParaRPr lang="cs-CZ" sz="2000" dirty="0" smtClean="0">
              <a:solidFill>
                <a:schemeClr val="tx1">
                  <a:lumMod val="75000"/>
                  <a:lumOff val="25000"/>
                </a:schemeClr>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Respondenti </a:t>
            </a:r>
            <a:r>
              <a:rPr lang="cs-CZ" sz="2000" dirty="0">
                <a:solidFill>
                  <a:schemeClr val="tx1">
                    <a:lumMod val="75000"/>
                    <a:lumOff val="25000"/>
                  </a:schemeClr>
                </a:solidFill>
                <a:latin typeface="Arial Narrow" panose="020B0606020202030204" pitchFamily="34" charset="0"/>
              </a:rPr>
              <a:t>mají představu, že za </a:t>
            </a:r>
            <a:r>
              <a:rPr lang="cs-CZ" sz="2000" dirty="0" smtClean="0">
                <a:solidFill>
                  <a:schemeClr val="tx1">
                    <a:lumMod val="75000"/>
                    <a:lumOff val="25000"/>
                  </a:schemeClr>
                </a:solidFill>
                <a:latin typeface="Arial Narrow" panose="020B0606020202030204" pitchFamily="34" charset="0"/>
              </a:rPr>
              <a:t>autor-</a:t>
            </a:r>
            <a:r>
              <a:rPr lang="cs-CZ" sz="2000" dirty="0" err="1" smtClean="0">
                <a:solidFill>
                  <a:schemeClr val="tx1">
                    <a:lumMod val="75000"/>
                    <a:lumOff val="25000"/>
                  </a:schemeClr>
                </a:solidFill>
                <a:latin typeface="Arial Narrow" panose="020B0606020202030204" pitchFamily="34" charset="0"/>
              </a:rPr>
              <a:t>skou</a:t>
            </a:r>
            <a:r>
              <a:rPr lang="cs-CZ" sz="2000" dirty="0" smtClean="0">
                <a:solidFill>
                  <a:schemeClr val="tx1">
                    <a:lumMod val="75000"/>
                    <a:lumOff val="25000"/>
                  </a:schemeClr>
                </a:solidFill>
                <a:latin typeface="Arial Narrow" panose="020B0606020202030204" pitchFamily="34" charset="0"/>
              </a:rPr>
              <a:t> </a:t>
            </a:r>
            <a:r>
              <a:rPr lang="cs-CZ" sz="2000" dirty="0">
                <a:solidFill>
                  <a:schemeClr val="tx1">
                    <a:lumMod val="75000"/>
                    <a:lumOff val="25000"/>
                  </a:schemeClr>
                </a:solidFill>
                <a:latin typeface="Arial Narrow" panose="020B0606020202030204" pitchFamily="34" charset="0"/>
              </a:rPr>
              <a:t>módu by museli vydat přibližně </a:t>
            </a:r>
            <a:r>
              <a:rPr lang="cs-CZ" sz="2000" dirty="0" smtClean="0">
                <a:solidFill>
                  <a:schemeClr val="tx1">
                    <a:lumMod val="75000"/>
                    <a:lumOff val="25000"/>
                  </a:schemeClr>
                </a:solidFill>
                <a:latin typeface="Arial Narrow" panose="020B0606020202030204" pitchFamily="34" charset="0"/>
              </a:rPr>
              <a:t>dvoj-násobek </a:t>
            </a:r>
            <a:r>
              <a:rPr lang="cs-CZ" sz="2000" dirty="0">
                <a:solidFill>
                  <a:schemeClr val="tx1">
                    <a:lumMod val="75000"/>
                    <a:lumOff val="25000"/>
                  </a:schemeClr>
                </a:solidFill>
                <a:latin typeface="Arial Narrow" panose="020B0606020202030204" pitchFamily="34" charset="0"/>
              </a:rPr>
              <a:t>toho, co by byli ochotni </a:t>
            </a:r>
            <a:r>
              <a:rPr lang="cs-CZ" sz="2000" dirty="0" smtClean="0">
                <a:solidFill>
                  <a:schemeClr val="tx1">
                    <a:lumMod val="75000"/>
                    <a:lumOff val="25000"/>
                  </a:schemeClr>
                </a:solidFill>
                <a:latin typeface="Arial Narrow" panose="020B0606020202030204" pitchFamily="34" charset="0"/>
              </a:rPr>
              <a:t>vydat za </a:t>
            </a:r>
            <a:r>
              <a:rPr lang="cs-CZ" sz="2000" dirty="0">
                <a:solidFill>
                  <a:schemeClr val="tx1">
                    <a:lumMod val="75000"/>
                    <a:lumOff val="25000"/>
                  </a:schemeClr>
                </a:solidFill>
                <a:latin typeface="Arial Narrow" panose="020B0606020202030204" pitchFamily="34" charset="0"/>
              </a:rPr>
              <a:t>daný typ </a:t>
            </a:r>
            <a:r>
              <a:rPr lang="cs-CZ" sz="2000" dirty="0" smtClean="0">
                <a:solidFill>
                  <a:schemeClr val="tx1">
                    <a:lumMod val="75000"/>
                    <a:lumOff val="25000"/>
                  </a:schemeClr>
                </a:solidFill>
                <a:latin typeface="Arial Narrow" panose="020B0606020202030204" pitchFamily="34" charset="0"/>
              </a:rPr>
              <a:t>oblečení. Nejmenší </a:t>
            </a:r>
            <a:r>
              <a:rPr lang="cs-CZ" sz="2000" dirty="0">
                <a:solidFill>
                  <a:schemeClr val="tx1">
                    <a:lumMod val="75000"/>
                    <a:lumOff val="25000"/>
                  </a:schemeClr>
                </a:solidFill>
                <a:latin typeface="Arial Narrow" panose="020B0606020202030204" pitchFamily="34" charset="0"/>
              </a:rPr>
              <a:t>rozdíl je u  saka, </a:t>
            </a:r>
            <a:r>
              <a:rPr lang="cs-CZ" sz="2000" dirty="0" smtClean="0">
                <a:solidFill>
                  <a:schemeClr val="tx1">
                    <a:lumMod val="75000"/>
                    <a:lumOff val="25000"/>
                  </a:schemeClr>
                </a:solidFill>
                <a:latin typeface="Arial Narrow" panose="020B0606020202030204" pitchFamily="34" charset="0"/>
              </a:rPr>
              <a:t>kde </a:t>
            </a:r>
            <a:r>
              <a:rPr lang="cs-CZ" sz="2000" dirty="0">
                <a:solidFill>
                  <a:schemeClr val="tx1">
                    <a:lumMod val="75000"/>
                    <a:lumOff val="25000"/>
                  </a:schemeClr>
                </a:solidFill>
                <a:latin typeface="Arial Narrow" panose="020B0606020202030204" pitchFamily="34" charset="0"/>
              </a:rPr>
              <a:t>rozdíl mezi očekávanou a přijatelnou </a:t>
            </a:r>
            <a:r>
              <a:rPr lang="cs-CZ" sz="2000" dirty="0" smtClean="0">
                <a:solidFill>
                  <a:schemeClr val="tx1">
                    <a:lumMod val="75000"/>
                    <a:lumOff val="25000"/>
                  </a:schemeClr>
                </a:solidFill>
                <a:latin typeface="Arial Narrow" panose="020B0606020202030204" pitchFamily="34" charset="0"/>
              </a:rPr>
              <a:t>cenou je </a:t>
            </a:r>
            <a:r>
              <a:rPr lang="cs-CZ" sz="2000" dirty="0">
                <a:solidFill>
                  <a:schemeClr val="tx1">
                    <a:lumMod val="75000"/>
                    <a:lumOff val="25000"/>
                  </a:schemeClr>
                </a:solidFill>
                <a:latin typeface="Arial Narrow" panose="020B0606020202030204" pitchFamily="34" charset="0"/>
              </a:rPr>
              <a:t>přibližně třetinový</a:t>
            </a:r>
            <a:r>
              <a:rPr lang="cs-CZ" sz="2000" dirty="0" smtClean="0">
                <a:solidFill>
                  <a:schemeClr val="tx1">
                    <a:lumMod val="75000"/>
                    <a:lumOff val="25000"/>
                  </a:schemeClr>
                </a:solidFill>
                <a:latin typeface="Arial Narrow" panose="020B0606020202030204" pitchFamily="34" charset="0"/>
              </a:rPr>
              <a:t>.</a:t>
            </a:r>
          </a:p>
          <a:p>
            <a:pPr algn="just"/>
            <a:r>
              <a:rPr lang="cs-CZ" sz="2000" dirty="0" smtClean="0">
                <a:solidFill>
                  <a:schemeClr val="tx1">
                    <a:lumMod val="75000"/>
                    <a:lumOff val="25000"/>
                  </a:schemeClr>
                </a:solidFill>
                <a:latin typeface="Arial Narrow" panose="020B0606020202030204" pitchFamily="34" charset="0"/>
              </a:rPr>
              <a:t>Mezi respondenty zkrátka převažuje opatrný souhlas, že autorská móda je jen pro bohaté.</a:t>
            </a:r>
            <a:endParaRPr lang="cs-CZ" sz="2000" dirty="0">
              <a:solidFill>
                <a:schemeClr val="tx1">
                  <a:lumMod val="75000"/>
                  <a:lumOff val="25000"/>
                </a:schemeClr>
              </a:solidFill>
              <a:latin typeface="Arial Narrow" panose="020B0606020202030204" pitchFamily="34" charset="0"/>
            </a:endParaRPr>
          </a:p>
          <a:p>
            <a:endParaRPr lang="cs-CZ"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493413" y="253993"/>
            <a:ext cx="8016843" cy="1015663"/>
          </a:xfrm>
          <a:prstGeom prst="rect">
            <a:avLst/>
          </a:prstGeom>
        </p:spPr>
        <p:txBody>
          <a:bodyPr wrap="square">
            <a:spAutoFit/>
          </a:bodyPr>
          <a:lstStyle/>
          <a:p>
            <a:r>
              <a:rPr lang="cs-CZ" sz="2000" b="1" dirty="0" smtClean="0">
                <a:latin typeface="Arial Narrow" panose="020B0606020202030204" pitchFamily="34" charset="0"/>
                <a:cs typeface="Helvetica"/>
              </a:rPr>
              <a:t>VÝDAJE ZA OBLEČENÍ</a:t>
            </a:r>
            <a:endParaRPr lang="cs-CZ" sz="2000" b="1" dirty="0">
              <a:latin typeface="Arial Narrow" panose="020B0606020202030204" pitchFamily="34" charset="0"/>
              <a:cs typeface="Helvetica"/>
            </a:endParaRPr>
          </a:p>
          <a:p>
            <a:r>
              <a:rPr lang="cs-CZ" sz="2000" b="1" dirty="0" smtClean="0">
                <a:solidFill>
                  <a:srgbClr val="BD3C36"/>
                </a:solidFill>
                <a:latin typeface="Arial Narrow" panose="020B0606020202030204" pitchFamily="34" charset="0"/>
                <a:cs typeface="Helvetica"/>
              </a:rPr>
              <a:t>„AUTORSKÁ MÓDA MUSÍ VYSVĚTLIT SVOU HODNOTU PROTI BĚŽNÉMU OBLEČENÍ, POTENCIÁL JE U MUŽŮ.“</a:t>
            </a:r>
            <a:endParaRPr lang="cs-CZ" sz="2000" b="1" i="1" dirty="0">
              <a:solidFill>
                <a:srgbClr val="BD3C36"/>
              </a:solidFill>
              <a:latin typeface="Arial Narrow" panose="020B0606020202030204" pitchFamily="34" charset="0"/>
              <a:cs typeface="Helvetica"/>
            </a:endParaRPr>
          </a:p>
        </p:txBody>
      </p:sp>
      <p:sp>
        <p:nvSpPr>
          <p:cNvPr id="6" name="Content Placeholder 1"/>
          <p:cNvSpPr txBox="1">
            <a:spLocks/>
          </p:cNvSpPr>
          <p:nvPr/>
        </p:nvSpPr>
        <p:spPr>
          <a:xfrm>
            <a:off x="4684544" y="1430439"/>
            <a:ext cx="4314607"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Za </a:t>
            </a:r>
            <a:r>
              <a:rPr lang="cs-CZ" sz="2000" dirty="0">
                <a:solidFill>
                  <a:schemeClr val="tx1">
                    <a:lumMod val="75000"/>
                    <a:lumOff val="25000"/>
                  </a:schemeClr>
                </a:solidFill>
                <a:latin typeface="Arial Narrow" panose="020B0606020202030204" pitchFamily="34" charset="0"/>
              </a:rPr>
              <a:t>módu jsme zvyklí vydávat kolem </a:t>
            </a:r>
            <a:r>
              <a:rPr lang="cs-CZ" sz="2000" dirty="0" smtClean="0">
                <a:solidFill>
                  <a:schemeClr val="tx1">
                    <a:lumMod val="75000"/>
                    <a:lumOff val="25000"/>
                  </a:schemeClr>
                </a:solidFill>
                <a:latin typeface="Arial Narrow" panose="020B0606020202030204" pitchFamily="34" charset="0"/>
              </a:rPr>
              <a:t>1</a:t>
            </a:r>
            <a:r>
              <a:rPr lang="cs-CZ" sz="2000" dirty="0">
                <a:solidFill>
                  <a:schemeClr val="tx1">
                    <a:lumMod val="75000"/>
                    <a:lumOff val="25000"/>
                  </a:schemeClr>
                </a:solidFill>
                <a:latin typeface="Arial Narrow" panose="020B0606020202030204" pitchFamily="34" charset="0"/>
              </a:rPr>
              <a:t> 000 Kč </a:t>
            </a:r>
            <a:r>
              <a:rPr lang="cs-CZ" sz="2000" dirty="0" smtClean="0">
                <a:solidFill>
                  <a:schemeClr val="tx1">
                    <a:lumMod val="75000"/>
                    <a:lumOff val="25000"/>
                  </a:schemeClr>
                </a:solidFill>
                <a:latin typeface="Arial Narrow" panose="020B0606020202030204" pitchFamily="34" charset="0"/>
              </a:rPr>
              <a:t>měsíčně.</a:t>
            </a:r>
          </a:p>
          <a:p>
            <a:pPr algn="just"/>
            <a:r>
              <a:rPr lang="cs-CZ" sz="2000" dirty="0" smtClean="0">
                <a:solidFill>
                  <a:schemeClr val="tx1">
                    <a:lumMod val="75000"/>
                    <a:lumOff val="25000"/>
                  </a:schemeClr>
                </a:solidFill>
                <a:latin typeface="Arial Narrow" panose="020B0606020202030204" pitchFamily="34" charset="0"/>
              </a:rPr>
              <a:t>Autorská </a:t>
            </a:r>
            <a:r>
              <a:rPr lang="cs-CZ" sz="2000" dirty="0">
                <a:solidFill>
                  <a:schemeClr val="tx1">
                    <a:lumMod val="75000"/>
                    <a:lumOff val="25000"/>
                  </a:schemeClr>
                </a:solidFill>
                <a:latin typeface="Arial Narrow" panose="020B0606020202030204" pitchFamily="34" charset="0"/>
              </a:rPr>
              <a:t>móda </a:t>
            </a:r>
            <a:r>
              <a:rPr lang="cs-CZ" sz="2000" dirty="0" smtClean="0">
                <a:solidFill>
                  <a:schemeClr val="tx1">
                    <a:lumMod val="75000"/>
                    <a:lumOff val="25000"/>
                  </a:schemeClr>
                </a:solidFill>
                <a:latin typeface="Arial Narrow" panose="020B0606020202030204" pitchFamily="34" charset="0"/>
              </a:rPr>
              <a:t>tak stojí před úkolem, kdy musí </a:t>
            </a:r>
            <a:r>
              <a:rPr lang="cs-CZ" sz="2000" dirty="0">
                <a:solidFill>
                  <a:schemeClr val="tx1">
                    <a:lumMod val="75000"/>
                    <a:lumOff val="25000"/>
                  </a:schemeClr>
                </a:solidFill>
                <a:latin typeface="Arial Narrow" panose="020B0606020202030204" pitchFamily="34" charset="0"/>
              </a:rPr>
              <a:t>vysvětlit svou hodnotu proti běžnému oblečení. Potenciál může být mezi muži, kteří nakupují autorskou módu méně ale za módu </a:t>
            </a:r>
            <a:r>
              <a:rPr lang="cs-CZ" sz="2000" dirty="0" smtClean="0">
                <a:solidFill>
                  <a:schemeClr val="tx1">
                    <a:lumMod val="75000"/>
                    <a:lumOff val="25000"/>
                  </a:schemeClr>
                </a:solidFill>
                <a:latin typeface="Arial Narrow" panose="020B0606020202030204" pitchFamily="34" charset="0"/>
              </a:rPr>
              <a:t>jinak vydávají stejně</a:t>
            </a:r>
            <a:r>
              <a:rPr lang="cs-CZ" sz="2000" dirty="0">
                <a:solidFill>
                  <a:schemeClr val="tx1">
                    <a:lumMod val="75000"/>
                    <a:lumOff val="25000"/>
                  </a:schemeClr>
                </a:solidFill>
                <a:latin typeface="Arial Narrow" panose="020B0606020202030204" pitchFamily="34" charset="0"/>
              </a:rPr>
              <a:t> </a:t>
            </a:r>
            <a:r>
              <a:rPr lang="cs-CZ" sz="2000" dirty="0" smtClean="0">
                <a:solidFill>
                  <a:schemeClr val="tx1">
                    <a:lumMod val="75000"/>
                    <a:lumOff val="25000"/>
                  </a:schemeClr>
                </a:solidFill>
                <a:latin typeface="Arial Narrow" panose="020B0606020202030204" pitchFamily="34" charset="0"/>
              </a:rPr>
              <a:t>jako ženy.</a:t>
            </a:r>
            <a:endParaRPr lang="cs-CZ" sz="2000" dirty="0">
              <a:solidFill>
                <a:schemeClr val="tx1">
                  <a:lumMod val="75000"/>
                  <a:lumOff val="25000"/>
                </a:schemeClr>
              </a:solidFill>
              <a:latin typeface="Arial Narrow" panose="020B0606020202030204" pitchFamily="34" charset="0"/>
            </a:endParaRPr>
          </a:p>
        </p:txBody>
      </p:sp>
      <p:pic>
        <p:nvPicPr>
          <p:cNvPr id="34818" name="Picture 2" descr="http://img.flercdn.net/products/5/3/532/3762498/mfctbmlaurlvln-m.jpg"/>
          <p:cNvPicPr>
            <a:picLocks noChangeAspect="1" noChangeArrowheads="1"/>
          </p:cNvPicPr>
          <p:nvPr/>
        </p:nvPicPr>
        <p:blipFill rotWithShape="1">
          <a:blip r:embed="rId3">
            <a:duotone>
              <a:prstClr val="black"/>
              <a:srgbClr val="FEF6F0">
                <a:tint val="45000"/>
                <a:satMod val="400000"/>
              </a:srgbClr>
            </a:duotone>
            <a:extLst>
              <a:ext uri="{28A0092B-C50C-407E-A947-70E740481C1C}">
                <a14:useLocalDpi xmlns:a14="http://schemas.microsoft.com/office/drawing/2010/main" val="0"/>
              </a:ext>
            </a:extLst>
          </a:blip>
          <a:srcRect/>
          <a:stretch/>
        </p:blipFill>
        <p:spPr bwMode="auto">
          <a:xfrm>
            <a:off x="5145075" y="3831608"/>
            <a:ext cx="3193167" cy="234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5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VYDÁNÍ 20 TIS. KČ ZA NÁKUP</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Nyní se budeme bavit o hypotetické situaci. Představte si, že byste dostal/a 20 tis. Kč na nákup módy čistě pro sebe</a:t>
            </a:r>
            <a:r>
              <a:rPr lang="it-IT" sz="1200" dirty="0" smtClean="0">
                <a:solidFill>
                  <a:schemeClr val="tx1">
                    <a:lumMod val="75000"/>
                    <a:lumOff val="25000"/>
                  </a:schemeClr>
                </a:solidFill>
                <a:latin typeface="Arial Narrow" panose="020B0606020202030204" pitchFamily="34" charset="0"/>
                <a:cs typeface="Helvetica"/>
              </a:rPr>
              <a:t>. </a:t>
            </a:r>
            <a:r>
              <a:rPr lang="it-IT" sz="1200" dirty="0">
                <a:solidFill>
                  <a:schemeClr val="tx1">
                    <a:lumMod val="75000"/>
                    <a:lumOff val="25000"/>
                  </a:schemeClr>
                </a:solidFill>
                <a:latin typeface="Arial Narrow" panose="020B0606020202030204" pitchFamily="34" charset="0"/>
                <a:cs typeface="Helvetica"/>
              </a:rPr>
              <a:t>Za jaký typ módy a oblečení byste určenou částku nejspíše vydal/a? </a:t>
            </a:r>
            <a:endParaRPr lang="cs-CZ" sz="1200" dirty="0" smtClean="0">
              <a:solidFill>
                <a:schemeClr val="tx1">
                  <a:lumMod val="75000"/>
                  <a:lumOff val="25000"/>
                </a:schemeClr>
              </a:solidFill>
              <a:latin typeface="Arial Narrow" panose="020B0606020202030204" pitchFamily="34" charset="0"/>
              <a:cs typeface="Helvetica"/>
            </a:endParaRPr>
          </a:p>
        </p:txBody>
      </p:sp>
      <p:grpSp>
        <p:nvGrpSpPr>
          <p:cNvPr id="10" name="Skupina 9"/>
          <p:cNvGrpSpPr/>
          <p:nvPr/>
        </p:nvGrpSpPr>
        <p:grpSpPr>
          <a:xfrm>
            <a:off x="823232" y="1244600"/>
            <a:ext cx="7497536" cy="4572000"/>
            <a:chOff x="0" y="0"/>
            <a:chExt cx="8139518" cy="4550323"/>
          </a:xfrm>
        </p:grpSpPr>
        <p:graphicFrame>
          <p:nvGraphicFramePr>
            <p:cNvPr id="14" name="Chart 2"/>
            <p:cNvGraphicFramePr>
              <a:graphicFrameLocks/>
            </p:cNvGraphicFramePr>
            <p:nvPr>
              <p:extLst>
                <p:ext uri="{D42A27DB-BD31-4B8C-83A1-F6EECF244321}">
                  <p14:modId xmlns:p14="http://schemas.microsoft.com/office/powerpoint/2010/main" val="1415394566"/>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Přímá spojnice 14"/>
            <p:cNvCxnSpPr/>
            <p:nvPr/>
          </p:nvCxnSpPr>
          <p:spPr>
            <a:xfrm>
              <a:off x="1059026" y="223569"/>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a:off x="2921727" y="239520"/>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graphicFrame>
        <p:nvGraphicFramePr>
          <p:cNvPr id="3" name="Tabulka 2"/>
          <p:cNvGraphicFramePr>
            <a:graphicFrameLocks noGrp="1"/>
          </p:cNvGraphicFramePr>
          <p:nvPr>
            <p:extLst>
              <p:ext uri="{D42A27DB-BD31-4B8C-83A1-F6EECF244321}">
                <p14:modId xmlns:p14="http://schemas.microsoft.com/office/powerpoint/2010/main" val="3674152652"/>
              </p:ext>
            </p:extLst>
          </p:nvPr>
        </p:nvGraphicFramePr>
        <p:xfrm>
          <a:off x="1003305" y="5572472"/>
          <a:ext cx="5905494" cy="190500"/>
        </p:xfrm>
        <a:graphic>
          <a:graphicData uri="http://schemas.openxmlformats.org/drawingml/2006/table">
            <a:tbl>
              <a:tblPr/>
              <a:tblGrid>
                <a:gridCol w="843642"/>
                <a:gridCol w="843642"/>
                <a:gridCol w="843642"/>
                <a:gridCol w="843642"/>
                <a:gridCol w="843642"/>
                <a:gridCol w="843642"/>
                <a:gridCol w="843642"/>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11" name="Content Placeholder 1"/>
          <p:cNvSpPr txBox="1">
            <a:spLocks/>
          </p:cNvSpPr>
          <p:nvPr/>
        </p:nvSpPr>
        <p:spPr>
          <a:xfrm>
            <a:off x="404802" y="459532"/>
            <a:ext cx="8556318"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smtClean="0">
                <a:solidFill>
                  <a:schemeClr val="tx1">
                    <a:lumMod val="75000"/>
                    <a:lumOff val="25000"/>
                  </a:schemeClr>
                </a:solidFill>
                <a:latin typeface="Arial Narrow" panose="020B0606020202030204" pitchFamily="34" charset="0"/>
              </a:rPr>
              <a:t>I kdyby nám někdo dal 20 tisíc, autorskou módu bychom si stejně nekoupili, spíše bychom si koupili sportovní módu nebo módu běžných značek. </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413411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877" y="1669201"/>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cs-CZ" sz="4400" b="0" dirty="0" smtClean="0">
                <a:solidFill>
                  <a:srgbClr val="BD3C36"/>
                </a:solidFill>
                <a:latin typeface="Arial Narrow" panose="020B0606020202030204" pitchFamily="34" charset="0"/>
              </a:rPr>
              <a:t>Co jsme se o autorské módě v ČR a vztahů Čechů k autorské módě dozvěděli?</a:t>
            </a:r>
            <a:endParaRPr lang="en-AU" sz="4400" b="0" dirty="0">
              <a:solidFill>
                <a:srgbClr val="BD3C36"/>
              </a:solidFill>
              <a:latin typeface="Arial Narrow" panose="020B0606020202030204" pitchFamily="34" charset="0"/>
              <a:ea typeface="+mn-ea"/>
            </a:endParaRPr>
          </a:p>
        </p:txBody>
      </p:sp>
    </p:spTree>
    <p:extLst>
      <p:ext uri="{BB962C8B-B14F-4D97-AF65-F5344CB8AC3E}">
        <p14:creationId xmlns:p14="http://schemas.microsoft.com/office/powerpoint/2010/main" val="35051011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580" y="142852"/>
            <a:ext cx="2820761" cy="584775"/>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KOLIK ČEKÁME, ŽE AUTORSKÁ MÓDA STOJÍ</a:t>
            </a:r>
            <a:endParaRPr lang="cs-CZ" sz="1400" i="1" dirty="0">
              <a:latin typeface="Arial Narrow" panose="020B0606020202030204" pitchFamily="34" charset="0"/>
              <a:cs typeface="Helvetica"/>
            </a:endParaRPr>
          </a:p>
        </p:txBody>
      </p:sp>
      <p:sp>
        <p:nvSpPr>
          <p:cNvPr id="6" name="TextBox 8"/>
          <p:cNvSpPr txBox="1"/>
          <p:nvPr/>
        </p:nvSpPr>
        <p:spPr>
          <a:xfrm>
            <a:off x="143933" y="5696069"/>
            <a:ext cx="8881534" cy="646331"/>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Pro </a:t>
            </a:r>
            <a:r>
              <a:rPr lang="it-IT" sz="1200" dirty="0" smtClean="0">
                <a:solidFill>
                  <a:schemeClr val="tx1">
                    <a:lumMod val="75000"/>
                    <a:lumOff val="25000"/>
                  </a:schemeClr>
                </a:solidFill>
                <a:latin typeface="Arial Narrow" panose="020B0606020202030204" pitchFamily="34" charset="0"/>
                <a:cs typeface="Helvetica"/>
              </a:rPr>
              <a:t>následuj</a:t>
            </a:r>
            <a:r>
              <a:rPr lang="cs-CZ" sz="1200" dirty="0" smtClean="0">
                <a:solidFill>
                  <a:schemeClr val="tx1">
                    <a:lumMod val="75000"/>
                    <a:lumOff val="25000"/>
                  </a:schemeClr>
                </a:solidFill>
                <a:latin typeface="Arial Narrow" panose="020B0606020202030204" pitchFamily="34" charset="0"/>
                <a:cs typeface="Helvetica"/>
              </a:rPr>
              <a:t>í</a:t>
            </a:r>
            <a:r>
              <a:rPr lang="it-IT" sz="1200" dirty="0" smtClean="0">
                <a:solidFill>
                  <a:schemeClr val="tx1">
                    <a:lumMod val="75000"/>
                    <a:lumOff val="25000"/>
                  </a:schemeClr>
                </a:solidFill>
                <a:latin typeface="Arial Narrow" panose="020B0606020202030204" pitchFamily="34" charset="0"/>
                <a:cs typeface="Helvetica"/>
              </a:rPr>
              <a:t>c</a:t>
            </a:r>
            <a:r>
              <a:rPr lang="cs-CZ" sz="1200" dirty="0" smtClean="0">
                <a:solidFill>
                  <a:schemeClr val="tx1">
                    <a:lumMod val="75000"/>
                    <a:lumOff val="25000"/>
                  </a:schemeClr>
                </a:solidFill>
                <a:latin typeface="Arial Narrow" panose="020B0606020202030204" pitchFamily="34" charset="0"/>
                <a:cs typeface="Helvetica"/>
              </a:rPr>
              <a:t>í</a:t>
            </a:r>
            <a:r>
              <a:rPr lang="it-IT" sz="1200" dirty="0" smtClean="0">
                <a:solidFill>
                  <a:schemeClr val="tx1">
                    <a:lumMod val="75000"/>
                    <a:lumOff val="25000"/>
                  </a:schemeClr>
                </a:solidFill>
                <a:latin typeface="Arial Narrow" panose="020B0606020202030204" pitchFamily="34" charset="0"/>
                <a:cs typeface="Helvetica"/>
              </a:rPr>
              <a:t> </a:t>
            </a:r>
            <a:r>
              <a:rPr lang="it-IT" sz="1200" dirty="0">
                <a:solidFill>
                  <a:schemeClr val="tx1">
                    <a:lumMod val="75000"/>
                    <a:lumOff val="25000"/>
                  </a:schemeClr>
                </a:solidFill>
                <a:latin typeface="Arial Narrow" panose="020B0606020202030204" pitchFamily="34" charset="0"/>
                <a:cs typeface="Helvetica"/>
              </a:rPr>
              <a:t>druhy oblečení </a:t>
            </a:r>
            <a:r>
              <a:rPr lang="it-IT" sz="1200" dirty="0" smtClean="0">
                <a:solidFill>
                  <a:schemeClr val="tx1">
                    <a:lumMod val="75000"/>
                    <a:lumOff val="25000"/>
                  </a:schemeClr>
                </a:solidFill>
                <a:latin typeface="Arial Narrow" panose="020B0606020202030204" pitchFamily="34" charset="0"/>
                <a:cs typeface="Helvetica"/>
              </a:rPr>
              <a:t>pros</a:t>
            </a:r>
            <a:r>
              <a:rPr lang="cs-CZ" sz="1200" dirty="0" smtClean="0">
                <a:solidFill>
                  <a:schemeClr val="tx1">
                    <a:lumMod val="75000"/>
                    <a:lumOff val="25000"/>
                  </a:schemeClr>
                </a:solidFill>
                <a:latin typeface="Arial Narrow" panose="020B0606020202030204" pitchFamily="34" charset="0"/>
                <a:cs typeface="Helvetica"/>
              </a:rPr>
              <a:t>í</a:t>
            </a:r>
            <a:r>
              <a:rPr lang="it-IT" sz="1200" dirty="0" smtClean="0">
                <a:solidFill>
                  <a:schemeClr val="tx1">
                    <a:lumMod val="75000"/>
                    <a:lumOff val="25000"/>
                  </a:schemeClr>
                </a:solidFill>
                <a:latin typeface="Arial Narrow" panose="020B0606020202030204" pitchFamily="34" charset="0"/>
                <a:cs typeface="Helvetica"/>
              </a:rPr>
              <a:t>m </a:t>
            </a:r>
            <a:r>
              <a:rPr lang="it-IT" sz="1200" dirty="0">
                <a:solidFill>
                  <a:schemeClr val="tx1">
                    <a:lumMod val="75000"/>
                    <a:lumOff val="25000"/>
                  </a:schemeClr>
                </a:solidFill>
                <a:latin typeface="Arial Narrow" panose="020B0606020202030204" pitchFamily="34" charset="0"/>
                <a:cs typeface="Helvetica"/>
              </a:rPr>
              <a:t>uveďte Váš osobní odhad, za jakou tržní cenu se dané oblečení prodává ve formě autorské módy (dílo konkrétního návrháře prodávané v malých kolekcích</a:t>
            </a:r>
            <a:r>
              <a:rPr lang="it-IT" sz="1200" dirty="0" smtClean="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a:p>
            <a:pPr algn="ctr"/>
            <a:r>
              <a:rPr lang="pt-BR" sz="1200" dirty="0">
                <a:solidFill>
                  <a:schemeClr val="tx1">
                    <a:lumMod val="75000"/>
                    <a:lumOff val="25000"/>
                  </a:schemeClr>
                </a:solidFill>
                <a:latin typeface="Arial Narrow" panose="020B0606020202030204" pitchFamily="34" charset="0"/>
                <a:cs typeface="Helvetica"/>
              </a:rPr>
              <a:t>A jakou maximální částku byste byl/a ochoten/a za dané oblečení ve formě autorské módy (navrhnuté a prodávané jako dílo konkrétního návrháře) vydat</a:t>
            </a:r>
            <a:r>
              <a:rPr lang="pt-BR" sz="1200" dirty="0" smtClean="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8" name="Graf 7"/>
          <p:cNvGraphicFramePr>
            <a:graphicFrameLocks/>
          </p:cNvGraphicFramePr>
          <p:nvPr>
            <p:extLst>
              <p:ext uri="{D42A27DB-BD31-4B8C-83A1-F6EECF244321}">
                <p14:modId xmlns:p14="http://schemas.microsoft.com/office/powerpoint/2010/main" val="2472746614"/>
              </p:ext>
            </p:extLst>
          </p:nvPr>
        </p:nvGraphicFramePr>
        <p:xfrm>
          <a:off x="3243714" y="991402"/>
          <a:ext cx="5457524" cy="4620126"/>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1"/>
          <p:cNvSpPr txBox="1">
            <a:spLocks/>
          </p:cNvSpPr>
          <p:nvPr/>
        </p:nvSpPr>
        <p:spPr>
          <a:xfrm>
            <a:off x="404802" y="1114032"/>
            <a:ext cx="2559779"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400" dirty="0" smtClean="0">
                <a:solidFill>
                  <a:schemeClr val="tx1">
                    <a:lumMod val="75000"/>
                    <a:lumOff val="25000"/>
                  </a:schemeClr>
                </a:solidFill>
                <a:latin typeface="Arial Narrow" panose="020B0606020202030204" pitchFamily="34" charset="0"/>
              </a:rPr>
              <a:t>Respondenti mají představu, že za autorskou módu by museli vydat přibližně dvojnásobek toho, co by byli ochotni za daný typ </a:t>
            </a:r>
            <a:r>
              <a:rPr lang="cs-CZ" sz="1400" dirty="0">
                <a:solidFill>
                  <a:schemeClr val="tx1">
                    <a:lumMod val="75000"/>
                    <a:lumOff val="25000"/>
                  </a:schemeClr>
                </a:solidFill>
                <a:latin typeface="Arial Narrow" panose="020B0606020202030204" pitchFamily="34" charset="0"/>
              </a:rPr>
              <a:t>oblečení </a:t>
            </a:r>
            <a:r>
              <a:rPr lang="cs-CZ" sz="1400" dirty="0" smtClean="0">
                <a:solidFill>
                  <a:schemeClr val="tx1">
                    <a:lumMod val="75000"/>
                    <a:lumOff val="25000"/>
                  </a:schemeClr>
                </a:solidFill>
                <a:latin typeface="Arial Narrow" panose="020B0606020202030204" pitchFamily="34" charset="0"/>
              </a:rPr>
              <a:t>vydat.</a:t>
            </a:r>
          </a:p>
          <a:p>
            <a:pPr algn="just"/>
            <a:r>
              <a:rPr lang="cs-CZ" sz="1400" dirty="0" smtClean="0">
                <a:solidFill>
                  <a:schemeClr val="tx1">
                    <a:lumMod val="75000"/>
                    <a:lumOff val="25000"/>
                  </a:schemeClr>
                </a:solidFill>
                <a:latin typeface="Arial Narrow" panose="020B0606020202030204" pitchFamily="34" charset="0"/>
              </a:rPr>
              <a:t>Nejmenší rozdíl je u saka, kdy rozdíl mezi očekávanou a přijatelnou cenou je přibližně třetinový.</a:t>
            </a:r>
          </a:p>
          <a:p>
            <a:pPr algn="just"/>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33517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VÝDAJE ZA OBLEČENÍ MĚSÍČNĚ</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Kolik </a:t>
            </a:r>
            <a:r>
              <a:rPr lang="it-IT" sz="1200" dirty="0">
                <a:solidFill>
                  <a:schemeClr val="tx1">
                    <a:lumMod val="75000"/>
                    <a:lumOff val="25000"/>
                  </a:schemeClr>
                </a:solidFill>
                <a:latin typeface="Arial Narrow" panose="020B0606020202030204" pitchFamily="34" charset="0"/>
                <a:cs typeface="Helvetica"/>
              </a:rPr>
              <a:t>přibližně vydáváte měsíčně za oblečení a módu pro sebe? </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2149843541"/>
              </p:ext>
            </p:extLst>
          </p:nvPr>
        </p:nvGraphicFramePr>
        <p:xfrm>
          <a:off x="1003305" y="5572472"/>
          <a:ext cx="5905494" cy="190500"/>
        </p:xfrm>
        <a:graphic>
          <a:graphicData uri="http://schemas.openxmlformats.org/drawingml/2006/table">
            <a:tbl>
              <a:tblPr/>
              <a:tblGrid>
                <a:gridCol w="843642"/>
                <a:gridCol w="843642"/>
                <a:gridCol w="843642"/>
                <a:gridCol w="843642"/>
                <a:gridCol w="843642"/>
                <a:gridCol w="843642"/>
                <a:gridCol w="843642"/>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grpSp>
        <p:nvGrpSpPr>
          <p:cNvPr id="11" name="Skupina 10"/>
          <p:cNvGrpSpPr/>
          <p:nvPr/>
        </p:nvGrpSpPr>
        <p:grpSpPr>
          <a:xfrm>
            <a:off x="823232" y="1206500"/>
            <a:ext cx="7497536" cy="4572000"/>
            <a:chOff x="0" y="0"/>
            <a:chExt cx="8139518" cy="4550323"/>
          </a:xfrm>
        </p:grpSpPr>
        <p:graphicFrame>
          <p:nvGraphicFramePr>
            <p:cNvPr id="12" name="Chart 2"/>
            <p:cNvGraphicFramePr>
              <a:graphicFrameLocks/>
            </p:cNvGraphicFramePr>
            <p:nvPr>
              <p:extLst>
                <p:ext uri="{D42A27DB-BD31-4B8C-83A1-F6EECF244321}">
                  <p14:modId xmlns:p14="http://schemas.microsoft.com/office/powerpoint/2010/main" val="1189915262"/>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Přímá spojnice 12"/>
            <p:cNvCxnSpPr/>
            <p:nvPr/>
          </p:nvCxnSpPr>
          <p:spPr>
            <a:xfrm>
              <a:off x="1059026" y="223569"/>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2921727" y="239520"/>
              <a:ext cx="0" cy="4041321"/>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graphicFrame>
        <p:nvGraphicFramePr>
          <p:cNvPr id="5" name="Tabulka 4"/>
          <p:cNvGraphicFramePr>
            <a:graphicFrameLocks noGrp="1"/>
          </p:cNvGraphicFramePr>
          <p:nvPr>
            <p:extLst>
              <p:ext uri="{D42A27DB-BD31-4B8C-83A1-F6EECF244321}">
                <p14:modId xmlns:p14="http://schemas.microsoft.com/office/powerpoint/2010/main" val="3075016280"/>
              </p:ext>
            </p:extLst>
          </p:nvPr>
        </p:nvGraphicFramePr>
        <p:xfrm>
          <a:off x="51935" y="5752655"/>
          <a:ext cx="6792485" cy="249233"/>
        </p:xfrm>
        <a:graphic>
          <a:graphicData uri="http://schemas.openxmlformats.org/drawingml/2006/table">
            <a:tbl>
              <a:tblPr/>
              <a:tblGrid>
                <a:gridCol w="1121694"/>
                <a:gridCol w="810113"/>
                <a:gridCol w="810113"/>
                <a:gridCol w="810113"/>
                <a:gridCol w="810113"/>
                <a:gridCol w="810113"/>
                <a:gridCol w="810113"/>
                <a:gridCol w="810113"/>
              </a:tblGrid>
              <a:tr h="172574">
                <a:tc>
                  <a:txBody>
                    <a:bodyPr/>
                    <a:lstStyle/>
                    <a:p>
                      <a:pPr algn="ctr" rtl="0" fontAlgn="ctr"/>
                      <a:r>
                        <a:rPr lang="cs-CZ" sz="800" b="1" i="0" u="none" strike="noStrike" dirty="0">
                          <a:solidFill>
                            <a:srgbClr val="000000"/>
                          </a:solidFill>
                          <a:effectLst/>
                          <a:latin typeface="Helvetica"/>
                        </a:rPr>
                        <a:t>Průměrná částka (v Kč)</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rtl="0" fontAlgn="ctr"/>
                      <a:r>
                        <a:rPr lang="cs-CZ" sz="800" b="1" i="1" u="none" strike="noStrike">
                          <a:solidFill>
                            <a:srgbClr val="0D0D0D"/>
                          </a:solidFill>
                          <a:effectLst/>
                          <a:latin typeface="Helvetica"/>
                        </a:rPr>
                        <a:t>1 021</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cs-CZ" sz="800" b="1" i="1" u="none" strike="noStrike">
                          <a:solidFill>
                            <a:srgbClr val="0D0D0D"/>
                          </a:solidFill>
                          <a:effectLst/>
                          <a:latin typeface="Helvetica"/>
                        </a:rPr>
                        <a:t>1 037</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cs-CZ" sz="800" b="1" i="1" u="none" strike="noStrike">
                          <a:solidFill>
                            <a:srgbClr val="0D0D0D"/>
                          </a:solidFill>
                          <a:effectLst/>
                          <a:latin typeface="Helvetica"/>
                        </a:rPr>
                        <a:t>1 005</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cs-CZ" sz="800" b="1" i="1" u="none" strike="noStrike">
                          <a:solidFill>
                            <a:srgbClr val="0D0D0D"/>
                          </a:solidFill>
                          <a:effectLst/>
                          <a:latin typeface="Helvetica"/>
                        </a:rPr>
                        <a:t>1 147</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cs-CZ" sz="800" b="1" i="1" u="none" strike="noStrike">
                          <a:solidFill>
                            <a:srgbClr val="0D0D0D"/>
                          </a:solidFill>
                          <a:effectLst/>
                          <a:latin typeface="Helvetica"/>
                        </a:rPr>
                        <a:t>887</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cs-CZ" sz="800" b="1" i="1" u="none" strike="noStrike">
                          <a:solidFill>
                            <a:srgbClr val="0D0D0D"/>
                          </a:solidFill>
                          <a:effectLst/>
                          <a:latin typeface="Helvetica"/>
                        </a:rPr>
                        <a:t>853</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cs-CZ" sz="800" b="1" i="1" u="none" strike="noStrike" dirty="0">
                          <a:solidFill>
                            <a:srgbClr val="0D0D0D"/>
                          </a:solidFill>
                          <a:effectLst/>
                          <a:latin typeface="Helvetica"/>
                        </a:rPr>
                        <a:t>857</a:t>
                      </a:r>
                    </a:p>
                  </a:txBody>
                  <a:tcPr marL="5393" marR="5393" marT="53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16" name="Content Placeholder 1"/>
          <p:cNvSpPr txBox="1">
            <a:spLocks/>
          </p:cNvSpPr>
          <p:nvPr/>
        </p:nvSpPr>
        <p:spPr>
          <a:xfrm>
            <a:off x="404802" y="459532"/>
            <a:ext cx="8556318"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smtClean="0">
                <a:solidFill>
                  <a:schemeClr val="tx1">
                    <a:lumMod val="75000"/>
                    <a:lumOff val="25000"/>
                  </a:schemeClr>
                </a:solidFill>
                <a:latin typeface="Arial Narrow" panose="020B0606020202030204" pitchFamily="34" charset="0"/>
              </a:rPr>
              <a:t>Za módu jsme zvyklí vydávat kolem 1 000 Kč měsíčně. Autorská móda musí vysvětlit svou hodnotu proti běžnému oblečení. Potenciál může být mezi muži, kteří nakupují autorskou módu méně ale za módu vydávají stejně.</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976974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1927" y="142852"/>
            <a:ext cx="1972633" cy="584775"/>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CO JE PRO NÁS „LUXUSNÍ ZNAČKA“</a:t>
            </a:r>
            <a:endParaRPr lang="cs-CZ" sz="16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A </a:t>
            </a:r>
            <a:r>
              <a:rPr lang="cs-CZ" sz="1200" dirty="0">
                <a:solidFill>
                  <a:schemeClr val="tx1">
                    <a:lumMod val="75000"/>
                    <a:lumOff val="25000"/>
                  </a:schemeClr>
                </a:solidFill>
                <a:latin typeface="Arial Narrow" panose="020B0606020202030204" pitchFamily="34" charset="0"/>
                <a:cs typeface="Helvetica"/>
              </a:rPr>
              <a:t>poslední otázka. Když se řekne luxusní značka, jaké se Vám vybaví? </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1479449662"/>
              </p:ext>
            </p:extLst>
          </p:nvPr>
        </p:nvGraphicFramePr>
        <p:xfrm>
          <a:off x="3920065" y="5762625"/>
          <a:ext cx="4966416" cy="190500"/>
        </p:xfrm>
        <a:graphic>
          <a:graphicData uri="http://schemas.openxmlformats.org/drawingml/2006/table">
            <a:tbl>
              <a:tblPr/>
              <a:tblGrid>
                <a:gridCol w="709488"/>
                <a:gridCol w="709488"/>
                <a:gridCol w="709488"/>
                <a:gridCol w="709488"/>
                <a:gridCol w="709488"/>
                <a:gridCol w="709488"/>
                <a:gridCol w="709488"/>
              </a:tblGrid>
              <a:tr h="190500">
                <a:tc>
                  <a:txBody>
                    <a:bodyPr/>
                    <a:lstStyle/>
                    <a:p>
                      <a:pPr algn="ctr" fontAlgn="ctr"/>
                      <a:r>
                        <a:rPr lang="cs-CZ" sz="105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105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105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105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7" name="Content Placeholder 1"/>
          <p:cNvSpPr txBox="1">
            <a:spLocks/>
          </p:cNvSpPr>
          <p:nvPr/>
        </p:nvSpPr>
        <p:spPr>
          <a:xfrm>
            <a:off x="87178" y="796407"/>
            <a:ext cx="2107382"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1400" dirty="0" smtClean="0">
                <a:solidFill>
                  <a:schemeClr val="tx1">
                    <a:lumMod val="75000"/>
                    <a:lumOff val="25000"/>
                  </a:schemeClr>
                </a:solidFill>
                <a:latin typeface="Arial Narrow" panose="020B0606020202030204" pitchFamily="34" charset="0"/>
              </a:rPr>
              <a:t>Louis </a:t>
            </a:r>
            <a:r>
              <a:rPr lang="cs-CZ" sz="1400" dirty="0" err="1" smtClean="0">
                <a:solidFill>
                  <a:schemeClr val="tx1">
                    <a:lumMod val="75000"/>
                    <a:lumOff val="25000"/>
                  </a:schemeClr>
                </a:solidFill>
                <a:latin typeface="Arial Narrow" panose="020B0606020202030204" pitchFamily="34" charset="0"/>
              </a:rPr>
              <a:t>Vuitton</a:t>
            </a:r>
            <a:r>
              <a:rPr lang="cs-CZ" sz="1400" dirty="0" smtClean="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Prada</a:t>
            </a:r>
            <a:r>
              <a:rPr lang="cs-CZ" sz="1400" dirty="0" smtClean="0">
                <a:solidFill>
                  <a:schemeClr val="tx1">
                    <a:lumMod val="75000"/>
                    <a:lumOff val="25000"/>
                  </a:schemeClr>
                </a:solidFill>
                <a:latin typeface="Arial Narrow" panose="020B0606020202030204" pitchFamily="34" charset="0"/>
              </a:rPr>
              <a:t>, Armani, Versace.</a:t>
            </a:r>
          </a:p>
          <a:p>
            <a:pPr algn="just"/>
            <a:r>
              <a:rPr lang="cs-CZ" sz="1400" dirty="0" smtClean="0">
                <a:solidFill>
                  <a:schemeClr val="tx1">
                    <a:lumMod val="75000"/>
                    <a:lumOff val="25000"/>
                  </a:schemeClr>
                </a:solidFill>
                <a:latin typeface="Arial Narrow" panose="020B0606020202030204" pitchFamily="34" charset="0"/>
              </a:rPr>
              <a:t>Pro ženy typičtěji Chanel a pro muže zase Hugo Boss.</a:t>
            </a:r>
            <a:br>
              <a:rPr lang="cs-CZ" sz="1400" dirty="0" smtClean="0">
                <a:solidFill>
                  <a:schemeClr val="tx1">
                    <a:lumMod val="75000"/>
                    <a:lumOff val="25000"/>
                  </a:schemeClr>
                </a:solidFill>
                <a:latin typeface="Arial Narrow" panose="020B0606020202030204" pitchFamily="34" charset="0"/>
              </a:rPr>
            </a:br>
            <a:endParaRPr lang="cs-CZ" sz="1400" dirty="0">
              <a:solidFill>
                <a:schemeClr val="tx1">
                  <a:lumMod val="75000"/>
                  <a:lumOff val="25000"/>
                </a:schemeClr>
              </a:solidFill>
              <a:latin typeface="Arial Narrow" panose="020B0606020202030204" pitchFamily="34" charset="0"/>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956" y="336307"/>
            <a:ext cx="6253632" cy="539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33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POSTOJ K ZNAČKOVÉ A AUTORSKÉ MÓDĚ</a:t>
            </a:r>
            <a:endParaRPr lang="cs-CZ" sz="1400"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smtClean="0">
                <a:solidFill>
                  <a:schemeClr val="tx1">
                    <a:lumMod val="75000"/>
                    <a:lumOff val="25000"/>
                  </a:schemeClr>
                </a:solidFill>
                <a:latin typeface="Arial Narrow" panose="020B0606020202030204" pitchFamily="34" charset="0"/>
                <a:cs typeface="Helvetica"/>
              </a:rPr>
              <a:t>A nyní </a:t>
            </a:r>
            <a:r>
              <a:rPr lang="cs-CZ" sz="1200" dirty="0" smtClean="0">
                <a:solidFill>
                  <a:schemeClr val="tx1">
                    <a:lumMod val="75000"/>
                    <a:lumOff val="25000"/>
                  </a:schemeClr>
                </a:solidFill>
                <a:latin typeface="Arial Narrow" panose="020B0606020202030204" pitchFamily="34" charset="0"/>
                <a:cs typeface="Helvetica"/>
              </a:rPr>
              <a:t>z </a:t>
            </a:r>
            <a:r>
              <a:rPr lang="it-IT" sz="1200" dirty="0" smtClean="0">
                <a:solidFill>
                  <a:schemeClr val="tx1">
                    <a:lumMod val="75000"/>
                    <a:lumOff val="25000"/>
                  </a:schemeClr>
                </a:solidFill>
                <a:latin typeface="Arial Narrow" panose="020B0606020202030204" pitchFamily="34" charset="0"/>
                <a:cs typeface="Helvetica"/>
              </a:rPr>
              <a:t>trochu jiného pohledu. Do jaké míry souhlasíte s následujícími výroky o značkové a autorské módě?</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875703267"/>
              </p:ext>
            </p:extLst>
          </p:nvPr>
        </p:nvGraphicFramePr>
        <p:xfrm>
          <a:off x="7924804" y="6108104"/>
          <a:ext cx="967949" cy="190500"/>
        </p:xfrm>
        <a:graphic>
          <a:graphicData uri="http://schemas.openxmlformats.org/drawingml/2006/table">
            <a:tbl>
              <a:tblPr/>
              <a:tblGrid>
                <a:gridCol w="967949"/>
              </a:tblGrid>
              <a:tr h="190500">
                <a:tc>
                  <a:txBody>
                    <a:bodyPr/>
                    <a:lstStyle/>
                    <a:p>
                      <a:pPr algn="ctr" fontAlgn="ctr"/>
                      <a:r>
                        <a:rPr lang="cs-CZ" sz="10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r>
            </a:tbl>
          </a:graphicData>
        </a:graphic>
      </p:graphicFrame>
      <p:graphicFrame>
        <p:nvGraphicFramePr>
          <p:cNvPr id="27" name="Chart 2"/>
          <p:cNvGraphicFramePr>
            <a:graphicFrameLocks/>
          </p:cNvGraphicFramePr>
          <p:nvPr>
            <p:extLst>
              <p:ext uri="{D42A27DB-BD31-4B8C-83A1-F6EECF244321}">
                <p14:modId xmlns:p14="http://schemas.microsoft.com/office/powerpoint/2010/main" val="23640731"/>
              </p:ext>
            </p:extLst>
          </p:nvPr>
        </p:nvGraphicFramePr>
        <p:xfrm>
          <a:off x="739075" y="1337733"/>
          <a:ext cx="7635875" cy="4539539"/>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
          <p:cNvSpPr txBox="1">
            <a:spLocks/>
          </p:cNvSpPr>
          <p:nvPr/>
        </p:nvSpPr>
        <p:spPr>
          <a:xfrm>
            <a:off x="404802" y="459532"/>
            <a:ext cx="8556318" cy="81100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smtClean="0">
                <a:solidFill>
                  <a:schemeClr val="tx1">
                    <a:lumMod val="75000"/>
                    <a:lumOff val="25000"/>
                  </a:schemeClr>
                </a:solidFill>
                <a:latin typeface="Arial Narrow" panose="020B0606020202030204" pitchFamily="34" charset="0"/>
              </a:rPr>
              <a:t>Časté odpovědi „nevím“ vypovídají o tom, že nevíme, co si o české módě a autorské módě máme myslet. Převažuje opatrný souhlas, že na českou módu a na české návrháře můžeme být hrdí, ale že autorská móda není pro nás, je pouze pro bohaté.</a:t>
            </a:r>
            <a:endParaRPr lang="cs-CZ" sz="14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4099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a:spLocks noGrp="1"/>
          </p:cNvSpPr>
          <p:nvPr>
            <p:ph idx="1"/>
          </p:nvPr>
        </p:nvSpPr>
        <p:spPr>
          <a:xfrm>
            <a:off x="547109" y="905769"/>
            <a:ext cx="8208912" cy="2704854"/>
          </a:xfrm>
        </p:spPr>
        <p:txBody>
          <a:bodyPr>
            <a:noAutofit/>
          </a:bodyPr>
          <a:lstStyle/>
          <a:p>
            <a:r>
              <a:rPr lang="cs-CZ" sz="2000" b="1" dirty="0">
                <a:solidFill>
                  <a:schemeClr val="tx1">
                    <a:lumMod val="75000"/>
                    <a:lumOff val="25000"/>
                  </a:schemeClr>
                </a:solidFill>
                <a:latin typeface="Arial Narrow" panose="020B0606020202030204" pitchFamily="34" charset="0"/>
              </a:rPr>
              <a:t>O </a:t>
            </a:r>
            <a:r>
              <a:rPr lang="cs-CZ" sz="2000" b="1" dirty="0" err="1">
                <a:solidFill>
                  <a:schemeClr val="tx1">
                    <a:lumMod val="75000"/>
                    <a:lumOff val="25000"/>
                  </a:schemeClr>
                </a:solidFill>
                <a:latin typeface="Arial Narrow" panose="020B0606020202030204" pitchFamily="34" charset="0"/>
              </a:rPr>
              <a:t>Perfect</a:t>
            </a:r>
            <a:r>
              <a:rPr lang="cs-CZ" sz="2000" b="1" dirty="0">
                <a:solidFill>
                  <a:schemeClr val="tx1">
                    <a:lumMod val="75000"/>
                    <a:lumOff val="25000"/>
                  </a:schemeClr>
                </a:solidFill>
                <a:latin typeface="Arial Narrow" panose="020B0606020202030204" pitchFamily="34" charset="0"/>
              </a:rPr>
              <a:t> </a:t>
            </a:r>
            <a:r>
              <a:rPr lang="cs-CZ" sz="2000" b="1" dirty="0" err="1">
                <a:solidFill>
                  <a:schemeClr val="tx1">
                    <a:lumMod val="75000"/>
                    <a:lumOff val="25000"/>
                  </a:schemeClr>
                </a:solidFill>
                <a:latin typeface="Arial Narrow" panose="020B0606020202030204" pitchFamily="34" charset="0"/>
              </a:rPr>
              <a:t>Crowd</a:t>
            </a:r>
            <a:endParaRPr lang="cs-CZ" sz="2000" b="1" dirty="0">
              <a:solidFill>
                <a:schemeClr val="tx1">
                  <a:lumMod val="75000"/>
                  <a:lumOff val="25000"/>
                </a:schemeClr>
              </a:solidFill>
              <a:latin typeface="Arial Narrow" panose="020B0606020202030204" pitchFamily="34" charset="0"/>
            </a:endParaRPr>
          </a:p>
          <a:p>
            <a:pPr algn="just"/>
            <a:r>
              <a:rPr lang="cs-CZ" sz="2000" dirty="0" err="1" smtClean="0">
                <a:solidFill>
                  <a:schemeClr val="tx1">
                    <a:lumMod val="75000"/>
                    <a:lumOff val="25000"/>
                  </a:schemeClr>
                </a:solidFill>
                <a:latin typeface="Arial Narrow" panose="020B0606020202030204" pitchFamily="34" charset="0"/>
              </a:rPr>
              <a:t>Perfect</a:t>
            </a:r>
            <a:r>
              <a:rPr lang="cs-CZ" sz="2000" dirty="0" smtClean="0">
                <a:solidFill>
                  <a:schemeClr val="tx1">
                    <a:lumMod val="75000"/>
                    <a:lumOff val="25000"/>
                  </a:schemeClr>
                </a:solidFill>
                <a:latin typeface="Arial Narrow" panose="020B0606020202030204" pitchFamily="34" charset="0"/>
              </a:rPr>
              <a:t> </a:t>
            </a:r>
            <a:r>
              <a:rPr lang="cs-CZ" sz="2000" dirty="0">
                <a:solidFill>
                  <a:schemeClr val="tx1">
                    <a:lumMod val="75000"/>
                    <a:lumOff val="25000"/>
                  </a:schemeClr>
                </a:solidFill>
                <a:latin typeface="Arial Narrow" panose="020B0606020202030204" pitchFamily="34" charset="0"/>
              </a:rPr>
              <a:t>Crowd je výzkumná agentura složená z výzkumníků, sociologů </a:t>
            </a:r>
            <a:r>
              <a:rPr lang="cs-CZ" sz="2000" dirty="0" smtClean="0">
                <a:solidFill>
                  <a:schemeClr val="tx1">
                    <a:lumMod val="75000"/>
                    <a:lumOff val="25000"/>
                  </a:schemeClr>
                </a:solidFill>
                <a:latin typeface="Arial Narrow" panose="020B0606020202030204" pitchFamily="34" charset="0"/>
              </a:rPr>
              <a:t>a </a:t>
            </a:r>
            <a:r>
              <a:rPr lang="cs-CZ" sz="2000" dirty="0">
                <a:solidFill>
                  <a:schemeClr val="tx1">
                    <a:lumMod val="75000"/>
                    <a:lumOff val="25000"/>
                  </a:schemeClr>
                </a:solidFill>
                <a:latin typeface="Arial Narrow" panose="020B0606020202030204" pitchFamily="34" charset="0"/>
              </a:rPr>
              <a:t>strategických </a:t>
            </a:r>
            <a:r>
              <a:rPr lang="cs-CZ" sz="2000" dirty="0" err="1">
                <a:solidFill>
                  <a:schemeClr val="tx1">
                    <a:lumMod val="75000"/>
                    <a:lumOff val="25000"/>
                  </a:schemeClr>
                </a:solidFill>
                <a:latin typeface="Arial Narrow" panose="020B0606020202030204" pitchFamily="34" charset="0"/>
              </a:rPr>
              <a:t>planerů</a:t>
            </a:r>
            <a:r>
              <a:rPr lang="cs-CZ" sz="2000" dirty="0" smtClean="0">
                <a:solidFill>
                  <a:schemeClr val="tx1">
                    <a:lumMod val="75000"/>
                    <a:lumOff val="25000"/>
                  </a:schemeClr>
                </a:solidFill>
                <a:latin typeface="Arial Narrow" panose="020B0606020202030204" pitchFamily="34" charset="0"/>
              </a:rPr>
              <a:t>. Měříme</a:t>
            </a:r>
            <a:r>
              <a:rPr lang="cs-CZ" sz="2000" dirty="0">
                <a:solidFill>
                  <a:schemeClr val="tx1">
                    <a:lumMod val="75000"/>
                    <a:lumOff val="25000"/>
                  </a:schemeClr>
                </a:solidFill>
                <a:latin typeface="Arial Narrow" panose="020B0606020202030204" pitchFamily="34" charset="0"/>
              </a:rPr>
              <a:t>, hledáme skutečné vhledy a nové nápady. </a:t>
            </a:r>
            <a:r>
              <a:rPr lang="cs-CZ" sz="2000" dirty="0" smtClean="0">
                <a:solidFill>
                  <a:schemeClr val="tx1">
                    <a:lumMod val="75000"/>
                    <a:lumOff val="25000"/>
                  </a:schemeClr>
                </a:solidFill>
                <a:latin typeface="Arial Narrow" panose="020B0606020202030204" pitchFamily="34" charset="0"/>
              </a:rPr>
              <a:t>Disponujeme vlastním </a:t>
            </a:r>
            <a:r>
              <a:rPr lang="cs-CZ" sz="2000" dirty="0">
                <a:solidFill>
                  <a:schemeClr val="tx1">
                    <a:lumMod val="75000"/>
                    <a:lumOff val="25000"/>
                  </a:schemeClr>
                </a:solidFill>
                <a:latin typeface="Arial Narrow" panose="020B0606020202030204" pitchFamily="34" charset="0"/>
              </a:rPr>
              <a:t>řízeným panelem respondentů (Perfect Crowd panel) a interaktivním dotazovacím nástrojem Kvalikvant</a:t>
            </a:r>
            <a:r>
              <a:rPr lang="cs-CZ" sz="2000" dirty="0" smtClean="0">
                <a:solidFill>
                  <a:schemeClr val="tx1">
                    <a:lumMod val="75000"/>
                    <a:lumOff val="25000"/>
                  </a:schemeClr>
                </a:solidFill>
                <a:latin typeface="Arial Narrow" panose="020B0606020202030204" pitchFamily="34" charset="0"/>
              </a:rPr>
              <a:t>.</a:t>
            </a:r>
          </a:p>
          <a:p>
            <a:pPr algn="just"/>
            <a:r>
              <a:rPr lang="cs-CZ" sz="2000" dirty="0" smtClean="0">
                <a:solidFill>
                  <a:schemeClr val="tx1">
                    <a:lumMod val="75000"/>
                    <a:lumOff val="25000"/>
                  </a:schemeClr>
                </a:solidFill>
                <a:latin typeface="Arial Narrow" panose="020B0606020202030204" pitchFamily="34" charset="0"/>
              </a:rPr>
              <a:t>Vedle </a:t>
            </a:r>
            <a:r>
              <a:rPr lang="cs-CZ" sz="2000" dirty="0">
                <a:solidFill>
                  <a:schemeClr val="tx1">
                    <a:lumMod val="75000"/>
                    <a:lumOff val="25000"/>
                  </a:schemeClr>
                </a:solidFill>
                <a:latin typeface="Arial Narrow" panose="020B0606020202030204" pitchFamily="34" charset="0"/>
              </a:rPr>
              <a:t>spolutvorby, kreativního crowdsourcingu a marketingového výzkumu zajišťujeme výzkumnou část řady úspěšných dlouhodobých projektů mapujících vybraná společenská témata, jako je mapování života českých milionářů </a:t>
            </a:r>
            <a:r>
              <a:rPr lang="cs-CZ" sz="2000" dirty="0">
                <a:solidFill>
                  <a:schemeClr val="tx1">
                    <a:lumMod val="75000"/>
                    <a:lumOff val="25000"/>
                  </a:schemeClr>
                </a:solidFill>
                <a:latin typeface="Arial Narrow" panose="020B0606020202030204" pitchFamily="34" charset="0"/>
                <a:hlinkClick r:id="rId3"/>
              </a:rPr>
              <a:t>Wealth Report </a:t>
            </a:r>
            <a:r>
              <a:rPr lang="cs-CZ" sz="2000" dirty="0">
                <a:solidFill>
                  <a:schemeClr val="tx1">
                    <a:lumMod val="75000"/>
                    <a:lumOff val="25000"/>
                  </a:schemeClr>
                </a:solidFill>
                <a:latin typeface="Arial Narrow" panose="020B0606020202030204" pitchFamily="34" charset="0"/>
              </a:rPr>
              <a:t>nebo dětský svět dětskýma očima v rámci projektu </a:t>
            </a:r>
            <a:r>
              <a:rPr lang="cs-CZ" sz="2000" dirty="0">
                <a:solidFill>
                  <a:schemeClr val="tx1">
                    <a:lumMod val="75000"/>
                    <a:lumOff val="25000"/>
                  </a:schemeClr>
                </a:solidFill>
                <a:latin typeface="Arial Narrow" panose="020B0606020202030204" pitchFamily="34" charset="0"/>
                <a:hlinkClick r:id="rId4"/>
              </a:rPr>
              <a:t>Kid Map</a:t>
            </a:r>
            <a:r>
              <a:rPr lang="cs-CZ" sz="2000" dirty="0">
                <a:solidFill>
                  <a:schemeClr val="tx1">
                    <a:lumMod val="75000"/>
                    <a:lumOff val="25000"/>
                  </a:schemeClr>
                </a:solidFill>
                <a:latin typeface="Arial Narrow" panose="020B0606020202030204" pitchFamily="34" charset="0"/>
              </a:rPr>
              <a:t>.</a:t>
            </a:r>
          </a:p>
          <a:p>
            <a:endParaRPr lang="cs-CZ" sz="2000" dirty="0" smtClean="0">
              <a:solidFill>
                <a:schemeClr val="tx1">
                  <a:lumMod val="75000"/>
                  <a:lumOff val="25000"/>
                </a:schemeClr>
              </a:solidFill>
              <a:latin typeface="Arial Narrow" panose="020B0606020202030204" pitchFamily="34" charset="0"/>
            </a:endParaRPr>
          </a:p>
          <a:p>
            <a:pPr marL="987425" algn="just"/>
            <a:r>
              <a:rPr lang="cs-CZ" sz="2000" dirty="0" smtClean="0">
                <a:solidFill>
                  <a:schemeClr val="tx1">
                    <a:lumMod val="75000"/>
                    <a:lumOff val="25000"/>
                  </a:schemeClr>
                </a:solidFill>
                <a:latin typeface="Arial Narrow" panose="020B0606020202030204" pitchFamily="34" charset="0"/>
              </a:rPr>
              <a:t>Jan </a:t>
            </a:r>
            <a:r>
              <a:rPr lang="cs-CZ" sz="2000" dirty="0">
                <a:solidFill>
                  <a:schemeClr val="tx1">
                    <a:lumMod val="75000"/>
                    <a:lumOff val="25000"/>
                  </a:schemeClr>
                </a:solidFill>
                <a:latin typeface="Arial Narrow" panose="020B0606020202030204" pitchFamily="34" charset="0"/>
              </a:rPr>
              <a:t>Schmid vede v Perfect Crowd kvantitativní výzkum a s výzkumem trhu má již přes 10 let zkušeností. Zaměřuje se na sociální sítě a jejich využití pro systematický marketingový výzkum.</a:t>
            </a:r>
          </a:p>
        </p:txBody>
      </p:sp>
      <p:pic>
        <p:nvPicPr>
          <p:cNvPr id="4" name="Picture 2" descr="C:\Users\Jan\Downloads\podpis(1).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0502">
            <a:off x="1085188" y="5424399"/>
            <a:ext cx="2255278" cy="1191406"/>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Jan Schmid"/>
          <p:cNvPicPr>
            <a:picLocks noChangeAspect="1" noChangeArrowheads="1"/>
          </p:cNvPicPr>
          <p:nvPr/>
        </p:nvPicPr>
        <p:blipFill rotWithShape="1">
          <a:blip r:embed="rId6">
            <a:duotone>
              <a:prstClr val="black"/>
              <a:srgbClr val="FEF6F0">
                <a:tint val="45000"/>
                <a:satMod val="400000"/>
              </a:srgbClr>
            </a:duotone>
            <a:extLst>
              <a:ext uri="{28A0092B-C50C-407E-A947-70E740481C1C}">
                <a14:useLocalDpi xmlns:a14="http://schemas.microsoft.com/office/drawing/2010/main" val="0"/>
              </a:ext>
            </a:extLst>
          </a:blip>
          <a:srcRect/>
          <a:stretch/>
        </p:blipFill>
        <p:spPr bwMode="auto">
          <a:xfrm>
            <a:off x="440767" y="4166443"/>
            <a:ext cx="1071107" cy="132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a:spLocks noGrp="1"/>
          </p:cNvSpPr>
          <p:nvPr>
            <p:ph idx="1"/>
          </p:nvPr>
        </p:nvSpPr>
        <p:spPr>
          <a:xfrm>
            <a:off x="539552" y="660519"/>
            <a:ext cx="8208912" cy="2704854"/>
          </a:xfrm>
        </p:spPr>
        <p:txBody>
          <a:bodyPr>
            <a:noAutofit/>
          </a:bodyPr>
          <a:lstStyle/>
          <a:p>
            <a:pPr algn="ctr"/>
            <a:endParaRPr lang="cs-CZ" dirty="0" smtClean="0"/>
          </a:p>
          <a:p>
            <a:pPr algn="ctr"/>
            <a:endParaRPr lang="cs-CZ" dirty="0"/>
          </a:p>
          <a:p>
            <a:pPr algn="ctr"/>
            <a:endParaRPr lang="cs-CZ" dirty="0" smtClean="0"/>
          </a:p>
          <a:p>
            <a:pPr algn="ctr"/>
            <a:endParaRPr lang="cs-CZ" dirty="0"/>
          </a:p>
          <a:p>
            <a:pPr algn="ctr"/>
            <a:endParaRPr lang="cs-CZ" dirty="0" smtClean="0"/>
          </a:p>
          <a:p>
            <a:pPr algn="ctr"/>
            <a:endParaRPr lang="cs-CZ" dirty="0"/>
          </a:p>
          <a:p>
            <a:pPr algn="ctr"/>
            <a:endParaRPr lang="cs-CZ" sz="4800" dirty="0" smtClean="0">
              <a:hlinkClick r:id="rId3"/>
            </a:endParaRPr>
          </a:p>
          <a:p>
            <a:pPr algn="ctr"/>
            <a:r>
              <a:rPr lang="cs-CZ" sz="4800" dirty="0" smtClean="0">
                <a:hlinkClick r:id="rId3"/>
              </a:rPr>
              <a:t>www.fashionreport.cz</a:t>
            </a:r>
            <a:endParaRPr lang="cs-CZ" sz="4800" dirty="0"/>
          </a:p>
        </p:txBody>
      </p:sp>
      <p:pic>
        <p:nvPicPr>
          <p:cNvPr id="39938" name="Picture 2"/>
          <p:cNvPicPr>
            <a:picLocks noChangeAspect="1" noChangeArrowheads="1"/>
          </p:cNvPicPr>
          <p:nvPr/>
        </p:nvPicPr>
        <p:blipFill rotWithShape="1">
          <a:blip r:embed="rId4">
            <a:duotone>
              <a:prstClr val="black"/>
              <a:srgbClr val="FEF6F0">
                <a:tint val="45000"/>
                <a:satMod val="400000"/>
              </a:srgbClr>
            </a:duotone>
            <a:extLst>
              <a:ext uri="{28A0092B-C50C-407E-A947-70E740481C1C}">
                <a14:useLocalDpi xmlns:a14="http://schemas.microsoft.com/office/drawing/2010/main" val="0"/>
              </a:ext>
            </a:extLst>
          </a:blip>
          <a:srcRect/>
          <a:stretch/>
        </p:blipFill>
        <p:spPr bwMode="auto">
          <a:xfrm>
            <a:off x="3338100" y="1233856"/>
            <a:ext cx="2361763" cy="105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24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261289" y="1430439"/>
            <a:ext cx="8556786"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Když se řekne „autorská móda“, respondentům se vybaví především originalita nebo  jedinečnost. Tato ústřední asociace je příznačná zejména pro ženy, které si evidentně více než muži cení právě toho, že mají unikátní kousek, který s jistotou nepotkají na jiné ženě. </a:t>
            </a:r>
          </a:p>
          <a:p>
            <a:pPr algn="just"/>
            <a:endParaRPr lang="cs-CZ" sz="2000" dirty="0" smtClean="0">
              <a:solidFill>
                <a:schemeClr val="tx1">
                  <a:lumMod val="75000"/>
                  <a:lumOff val="25000"/>
                </a:schemeClr>
              </a:solidFill>
              <a:latin typeface="Arial Narrow" panose="020B0606020202030204" pitchFamily="34" charset="0"/>
            </a:endParaRPr>
          </a:p>
          <a:p>
            <a:pPr algn="ctr"/>
            <a:r>
              <a:rPr lang="cs-CZ" sz="2000" b="1" dirty="0" smtClean="0">
                <a:solidFill>
                  <a:srgbClr val="BD3C36"/>
                </a:solidFill>
                <a:latin typeface="Arial Narrow" panose="020B0606020202030204" pitchFamily="34" charset="0"/>
              </a:rPr>
              <a:t>„Máme mylnou představu, že autorská móda stojí dvojnásobek toho, co jsme ochotni vydat.“</a:t>
            </a:r>
            <a:endParaRPr lang="cs-CZ" sz="2000" b="1" dirty="0">
              <a:solidFill>
                <a:srgbClr val="BD3C36"/>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Autorskou módu si také spojujeme s vysokou cenou. V průměru respondenti očekávají, že autorská móda stojí dvojnásobek toho, co jsou ochotni vydat za určitý kus oblečení. Například za košili jsme ochotni vydat 1 400 Kč, ale očekáváme, že za </a:t>
            </a:r>
            <a:r>
              <a:rPr lang="cs-CZ" sz="2000" dirty="0">
                <a:solidFill>
                  <a:schemeClr val="tx1">
                    <a:lumMod val="75000"/>
                    <a:lumOff val="25000"/>
                  </a:schemeClr>
                </a:solidFill>
                <a:latin typeface="Arial Narrow" panose="020B0606020202030204" pitchFamily="34" charset="0"/>
              </a:rPr>
              <a:t>košili </a:t>
            </a:r>
            <a:r>
              <a:rPr lang="cs-CZ" sz="2000" dirty="0" smtClean="0">
                <a:solidFill>
                  <a:schemeClr val="tx1">
                    <a:lumMod val="75000"/>
                    <a:lumOff val="25000"/>
                  </a:schemeClr>
                </a:solidFill>
                <a:latin typeface="Arial Narrow" panose="020B0606020202030204" pitchFamily="34" charset="0"/>
              </a:rPr>
              <a:t>autorské módy vydáme 2 400 Kč. Podobně tak u kabátu jsme ochotni vydat 4 500 Kč, ale za autorský kabát čekáme cenu 9 800 Kč.</a:t>
            </a:r>
          </a:p>
          <a:p>
            <a:pPr algn="just"/>
            <a:endParaRPr lang="cs-CZ" sz="2000" dirty="0" smtClean="0">
              <a:solidFill>
                <a:schemeClr val="tx1">
                  <a:lumMod val="75000"/>
                  <a:lumOff val="25000"/>
                </a:schemeClr>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Fenoménem české autorské módy je Fler.cz, pro </a:t>
            </a:r>
            <a:r>
              <a:rPr lang="cs-CZ" sz="2000" dirty="0">
                <a:solidFill>
                  <a:schemeClr val="tx1">
                    <a:lumMod val="75000"/>
                    <a:lumOff val="25000"/>
                  </a:schemeClr>
                </a:solidFill>
                <a:latin typeface="Arial Narrow" panose="020B0606020202030204" pitchFamily="34" charset="0"/>
              </a:rPr>
              <a:t>7 % žen je </a:t>
            </a:r>
            <a:r>
              <a:rPr lang="cs-CZ" sz="2000" dirty="0" smtClean="0">
                <a:solidFill>
                  <a:schemeClr val="tx1">
                    <a:lumMod val="75000"/>
                    <a:lumOff val="25000"/>
                  </a:schemeClr>
                </a:solidFill>
                <a:latin typeface="Arial Narrow" panose="020B0606020202030204" pitchFamily="34" charset="0"/>
              </a:rPr>
              <a:t>to synonymum </a:t>
            </a:r>
            <a:r>
              <a:rPr lang="cs-CZ" sz="2000" dirty="0">
                <a:solidFill>
                  <a:schemeClr val="tx1">
                    <a:lumMod val="75000"/>
                    <a:lumOff val="25000"/>
                  </a:schemeClr>
                </a:solidFill>
                <a:latin typeface="Arial Narrow" panose="020B0606020202030204" pitchFamily="34" charset="0"/>
              </a:rPr>
              <a:t>autorské </a:t>
            </a:r>
            <a:r>
              <a:rPr lang="cs-CZ" sz="2000" dirty="0" smtClean="0">
                <a:solidFill>
                  <a:schemeClr val="tx1">
                    <a:lumMod val="75000"/>
                    <a:lumOff val="25000"/>
                  </a:schemeClr>
                </a:solidFill>
                <a:latin typeface="Arial Narrow" panose="020B0606020202030204" pitchFamily="34" charset="0"/>
              </a:rPr>
              <a:t>módy.</a:t>
            </a:r>
            <a:endParaRPr lang="cs-CZ"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493413" y="253993"/>
            <a:ext cx="8016843" cy="1015663"/>
          </a:xfrm>
          <a:prstGeom prst="rect">
            <a:avLst/>
          </a:prstGeom>
        </p:spPr>
        <p:txBody>
          <a:bodyPr wrap="square">
            <a:spAutoFit/>
          </a:bodyPr>
          <a:lstStyle/>
          <a:p>
            <a:r>
              <a:rPr lang="cs-CZ" sz="2000" b="1" dirty="0" smtClean="0">
                <a:latin typeface="Arial Narrow" panose="020B0606020202030204" pitchFamily="34" charset="0"/>
                <a:cs typeface="Helvetica"/>
              </a:rPr>
              <a:t>ČEŠI A AUTORSKÁ MÓDA</a:t>
            </a:r>
          </a:p>
          <a:p>
            <a:r>
              <a:rPr lang="cs-CZ" sz="2000" b="1" dirty="0" smtClean="0">
                <a:solidFill>
                  <a:srgbClr val="BD3C36"/>
                </a:solidFill>
                <a:latin typeface="Arial Narrow" panose="020B0606020202030204" pitchFamily="34" charset="0"/>
                <a:cs typeface="Helvetica"/>
              </a:rPr>
              <a:t>„AUTORSKÁ MÓDA JE PRO NÁS ZÁRUKA JEDINEČNOSTI, ZA NEPŘIJATELNOU CENU.“</a:t>
            </a:r>
            <a:endParaRPr lang="cs-CZ" sz="2000" b="1" i="1" dirty="0">
              <a:solidFill>
                <a:srgbClr val="BD3C36"/>
              </a:solidFill>
              <a:latin typeface="Arial Narrow" panose="020B0606020202030204" pitchFamily="34" charset="0"/>
              <a:cs typeface="Helvetica"/>
            </a:endParaRPr>
          </a:p>
        </p:txBody>
      </p:sp>
    </p:spTree>
    <p:extLst>
      <p:ext uri="{BB962C8B-B14F-4D97-AF65-F5344CB8AC3E}">
        <p14:creationId xmlns:p14="http://schemas.microsoft.com/office/powerpoint/2010/main" val="327697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0005" y="142852"/>
            <a:ext cx="3058419" cy="584775"/>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KDYŽ SE ŘEKNE</a:t>
            </a:r>
          </a:p>
          <a:p>
            <a:pPr algn="ctr"/>
            <a:r>
              <a:rPr lang="cs-CZ" sz="1600" b="1" dirty="0" smtClean="0">
                <a:latin typeface="Arial Narrow" panose="020B0606020202030204" pitchFamily="34" charset="0"/>
                <a:cs typeface="Helvetica"/>
              </a:rPr>
              <a:t>AUTORSKÁ MÓDA</a:t>
            </a:r>
            <a:endParaRPr lang="cs-CZ" sz="1600" b="1" dirty="0">
              <a:latin typeface="Arial Narrow" panose="020B0606020202030204" pitchFamily="34" charset="0"/>
              <a:cs typeface="Helvetica"/>
            </a:endParaRPr>
          </a:p>
        </p:txBody>
      </p:sp>
      <p:graphicFrame>
        <p:nvGraphicFramePr>
          <p:cNvPr id="3" name="Tabulka 2"/>
          <p:cNvGraphicFramePr>
            <a:graphicFrameLocks noGrp="1"/>
          </p:cNvGraphicFramePr>
          <p:nvPr>
            <p:extLst>
              <p:ext uri="{D42A27DB-BD31-4B8C-83A1-F6EECF244321}">
                <p14:modId xmlns:p14="http://schemas.microsoft.com/office/powerpoint/2010/main" val="892270720"/>
              </p:ext>
            </p:extLst>
          </p:nvPr>
        </p:nvGraphicFramePr>
        <p:xfrm>
          <a:off x="6934010" y="5723866"/>
          <a:ext cx="1983651" cy="190500"/>
        </p:xfrm>
        <a:graphic>
          <a:graphicData uri="http://schemas.openxmlformats.org/drawingml/2006/table">
            <a:tbl>
              <a:tblPr/>
              <a:tblGrid>
                <a:gridCol w="661217"/>
                <a:gridCol w="661217"/>
                <a:gridCol w="661217"/>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r>
            </a:tbl>
          </a:graphicData>
        </a:graphic>
      </p:graphicFrame>
      <p:sp>
        <p:nvSpPr>
          <p:cNvPr id="8" name="TextBox 8"/>
          <p:cNvSpPr txBox="1"/>
          <p:nvPr/>
        </p:nvSpPr>
        <p:spPr>
          <a:xfrm>
            <a:off x="362028" y="6111999"/>
            <a:ext cx="8280920" cy="276999"/>
          </a:xfrm>
          <a:prstGeom prst="rect">
            <a:avLst/>
          </a:prstGeom>
          <a:noFill/>
        </p:spPr>
        <p:txBody>
          <a:bodyPr wrap="square" rtlCol="0">
            <a:spAutoFit/>
          </a:bodyPr>
          <a:lstStyle>
            <a:defPPr>
              <a:defRPr lang="en-US"/>
            </a:defPPr>
            <a:lvl1pPr algn="ctr">
              <a:defRPr sz="1200">
                <a:solidFill>
                  <a:schemeClr val="tx1">
                    <a:lumMod val="75000"/>
                    <a:lumOff val="25000"/>
                  </a:schemeClr>
                </a:solidFill>
                <a:latin typeface="Arial Narrow" panose="020B0606020202030204" pitchFamily="34" charset="0"/>
                <a:cs typeface="Helvetica"/>
              </a:defRPr>
            </a:lvl1pPr>
          </a:lstStyle>
          <a:p>
            <a:r>
              <a:rPr lang="cs-CZ" dirty="0"/>
              <a:t>Co se Vám vybaví, když se řekne autorská móda? (otevřená otázka)</a:t>
            </a:r>
          </a:p>
        </p:txBody>
      </p:sp>
      <p:sp>
        <p:nvSpPr>
          <p:cNvPr id="10" name="Content Placeholder 1"/>
          <p:cNvSpPr>
            <a:spLocks noGrp="1"/>
          </p:cNvSpPr>
          <p:nvPr>
            <p:ph idx="1"/>
          </p:nvPr>
        </p:nvSpPr>
        <p:spPr>
          <a:xfrm>
            <a:off x="356677" y="850969"/>
            <a:ext cx="3142731" cy="811003"/>
          </a:xfrm>
        </p:spPr>
        <p:txBody>
          <a:bodyPr>
            <a:noAutofit/>
          </a:bodyPr>
          <a:lstStyle/>
          <a:p>
            <a:pPr algn="just"/>
            <a:r>
              <a:rPr lang="cs-CZ" sz="1400" b="1" dirty="0" smtClean="0">
                <a:solidFill>
                  <a:schemeClr val="tx1">
                    <a:lumMod val="75000"/>
                    <a:lumOff val="25000"/>
                  </a:schemeClr>
                </a:solidFill>
                <a:latin typeface="Arial Narrow" panose="020B0606020202030204" pitchFamily="34" charset="0"/>
              </a:rPr>
              <a:t>ORIGINALITA</a:t>
            </a:r>
          </a:p>
          <a:p>
            <a:pPr algn="just"/>
            <a:r>
              <a:rPr lang="cs-CZ" sz="1400" dirty="0" smtClean="0">
                <a:solidFill>
                  <a:schemeClr val="tx1">
                    <a:lumMod val="75000"/>
                    <a:lumOff val="25000"/>
                  </a:schemeClr>
                </a:solidFill>
                <a:latin typeface="Arial Narrow" panose="020B0606020202030204" pitchFamily="34" charset="0"/>
              </a:rPr>
              <a:t>Autorská móda je pro respondenty především originalita / jedinečnost, módní „návrhář“ nebo konkrétní autor.</a:t>
            </a:r>
          </a:p>
          <a:p>
            <a:pPr algn="just"/>
            <a:r>
              <a:rPr lang="cs-CZ" sz="1400" b="1" dirty="0" smtClean="0">
                <a:solidFill>
                  <a:schemeClr val="tx1">
                    <a:lumMod val="75000"/>
                    <a:lumOff val="25000"/>
                  </a:schemeClr>
                </a:solidFill>
                <a:latin typeface="Arial Narrow" panose="020B0606020202030204" pitchFamily="34" charset="0"/>
              </a:rPr>
              <a:t>VYSOKÁ CENA </a:t>
            </a:r>
          </a:p>
          <a:p>
            <a:pPr algn="just"/>
            <a:r>
              <a:rPr lang="cs-CZ" sz="1400" dirty="0" smtClean="0">
                <a:solidFill>
                  <a:schemeClr val="tx1">
                    <a:lumMod val="75000"/>
                    <a:lumOff val="25000"/>
                  </a:schemeClr>
                </a:solidFill>
                <a:latin typeface="Arial Narrow" panose="020B0606020202030204" pitchFamily="34" charset="0"/>
              </a:rPr>
              <a:t>Máme ji spojenou s vyšší cenou a s omezeným množstvím oblečení, což je zárukou toho, že daný kousek nenosí všichni.</a:t>
            </a:r>
          </a:p>
          <a:p>
            <a:pPr algn="just"/>
            <a:r>
              <a:rPr lang="cs-CZ" sz="1400" b="1" dirty="0" smtClean="0">
                <a:solidFill>
                  <a:schemeClr val="tx1">
                    <a:lumMod val="75000"/>
                    <a:lumOff val="25000"/>
                  </a:schemeClr>
                </a:solidFill>
                <a:latin typeface="Arial Narrow" panose="020B0606020202030204" pitchFamily="34" charset="0"/>
              </a:rPr>
              <a:t>ŽENY A UNIKÁTNOST</a:t>
            </a:r>
            <a:endParaRPr lang="cs-CZ" sz="1400" b="1" dirty="0">
              <a:solidFill>
                <a:schemeClr val="tx1">
                  <a:lumMod val="75000"/>
                  <a:lumOff val="25000"/>
                </a:schemeClr>
              </a:solidFill>
              <a:latin typeface="Arial Narrow" panose="020B0606020202030204" pitchFamily="34" charset="0"/>
            </a:endParaRPr>
          </a:p>
          <a:p>
            <a:pPr algn="just"/>
            <a:r>
              <a:rPr lang="cs-CZ" sz="1400" dirty="0" smtClean="0">
                <a:solidFill>
                  <a:schemeClr val="tx1">
                    <a:lumMod val="75000"/>
                    <a:lumOff val="25000"/>
                  </a:schemeClr>
                </a:solidFill>
                <a:latin typeface="Arial Narrow" panose="020B0606020202030204" pitchFamily="34" charset="0"/>
              </a:rPr>
              <a:t>Zdá se, že zejména pro ženy je jedinečnost kousku důležitá.</a:t>
            </a:r>
          </a:p>
          <a:p>
            <a:pPr algn="just"/>
            <a:r>
              <a:rPr lang="cs-CZ" sz="1400" b="1" dirty="0" smtClean="0">
                <a:solidFill>
                  <a:schemeClr val="tx1">
                    <a:lumMod val="75000"/>
                    <a:lumOff val="25000"/>
                  </a:schemeClr>
                </a:solidFill>
                <a:latin typeface="Arial Narrow" panose="020B0606020202030204" pitchFamily="34" charset="0"/>
              </a:rPr>
              <a:t>FLER.CZ</a:t>
            </a:r>
          </a:p>
          <a:p>
            <a:pPr algn="just"/>
            <a:r>
              <a:rPr lang="cs-CZ" sz="1400" dirty="0" smtClean="0">
                <a:solidFill>
                  <a:schemeClr val="tx1">
                    <a:lumMod val="75000"/>
                    <a:lumOff val="25000"/>
                  </a:schemeClr>
                </a:solidFill>
                <a:latin typeface="Arial Narrow" panose="020B0606020202030204" pitchFamily="34" charset="0"/>
              </a:rPr>
              <a:t>Pro 7 % žen je synonymem autorské módy Fler.cz.</a:t>
            </a:r>
            <a:endParaRPr lang="cs-CZ" sz="1400" dirty="0">
              <a:solidFill>
                <a:schemeClr val="tx1">
                  <a:lumMod val="75000"/>
                  <a:lumOff val="25000"/>
                </a:schemeClr>
              </a:solidFill>
              <a:latin typeface="Arial Narrow" panose="020B060602020203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694" y="959753"/>
            <a:ext cx="5422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64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6F0"/>
        </a:solidFill>
        <a:effectLst/>
      </p:bgPr>
    </p:bg>
    <p:spTree>
      <p:nvGrpSpPr>
        <p:cNvPr id="1" name=""/>
        <p:cNvGrpSpPr/>
        <p:nvPr/>
      </p:nvGrpSpPr>
      <p:grpSpPr>
        <a:xfrm>
          <a:off x="0" y="0"/>
          <a:ext cx="0" cy="0"/>
          <a:chOff x="0" y="0"/>
          <a:chExt cx="0" cy="0"/>
        </a:xfrm>
      </p:grpSpPr>
      <p:sp>
        <p:nvSpPr>
          <p:cNvPr id="4" name="Content Placeholder 1"/>
          <p:cNvSpPr txBox="1">
            <a:spLocks/>
          </p:cNvSpPr>
          <p:nvPr/>
        </p:nvSpPr>
        <p:spPr>
          <a:xfrm>
            <a:off x="261289" y="1430439"/>
            <a:ext cx="5768319"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cs-CZ" sz="2000" dirty="0" smtClean="0">
                <a:solidFill>
                  <a:schemeClr val="tx1">
                    <a:lumMod val="75000"/>
                    <a:lumOff val="25000"/>
                  </a:schemeClr>
                </a:solidFill>
                <a:latin typeface="Arial Narrow" panose="020B0606020202030204" pitchFamily="34" charset="0"/>
              </a:rPr>
              <a:t>Alespoň </a:t>
            </a:r>
            <a:r>
              <a:rPr lang="cs-CZ" sz="2000" dirty="0">
                <a:solidFill>
                  <a:schemeClr val="tx1">
                    <a:lumMod val="75000"/>
                    <a:lumOff val="25000"/>
                  </a:schemeClr>
                </a:solidFill>
                <a:latin typeface="Arial Narrow" panose="020B0606020202030204" pitchFamily="34" charset="0"/>
              </a:rPr>
              <a:t>pětina dotázaných spontánně </a:t>
            </a:r>
            <a:r>
              <a:rPr lang="cs-CZ" sz="2000" dirty="0" smtClean="0">
                <a:solidFill>
                  <a:schemeClr val="tx1">
                    <a:lumMod val="75000"/>
                    <a:lumOff val="25000"/>
                  </a:schemeClr>
                </a:solidFill>
                <a:latin typeface="Arial Narrow" panose="020B0606020202030204" pitchFamily="34" charset="0"/>
              </a:rPr>
              <a:t>z hlavy uvedla pouze dvě jména: Blanku </a:t>
            </a:r>
            <a:r>
              <a:rPr lang="cs-CZ" sz="2000" dirty="0" err="1">
                <a:solidFill>
                  <a:schemeClr val="tx1">
                    <a:lumMod val="75000"/>
                    <a:lumOff val="25000"/>
                  </a:schemeClr>
                </a:solidFill>
                <a:latin typeface="Arial Narrow" panose="020B0606020202030204" pitchFamily="34" charset="0"/>
              </a:rPr>
              <a:t>Matragi</a:t>
            </a:r>
            <a:r>
              <a:rPr lang="cs-CZ" sz="2000" dirty="0">
                <a:solidFill>
                  <a:schemeClr val="tx1">
                    <a:lumMod val="75000"/>
                    <a:lumOff val="25000"/>
                  </a:schemeClr>
                </a:solidFill>
                <a:latin typeface="Arial Narrow" panose="020B0606020202030204" pitchFamily="34" charset="0"/>
              </a:rPr>
              <a:t> a Beátu Rajskou. Jsou to jediné návrhářky, které uvádějí i muži a respondenti bez ohledu na region. </a:t>
            </a:r>
          </a:p>
          <a:p>
            <a:pPr algn="just"/>
            <a:r>
              <a:rPr lang="cs-CZ" sz="2000" dirty="0" smtClean="0">
                <a:solidFill>
                  <a:schemeClr val="tx1">
                    <a:lumMod val="75000"/>
                    <a:lumOff val="25000"/>
                  </a:schemeClr>
                </a:solidFill>
                <a:latin typeface="Arial Narrow" panose="020B0606020202030204" pitchFamily="34" charset="0"/>
              </a:rPr>
              <a:t>Právě regiony hrají ve znalosti návrhářů zajímavou roli. Zdá </a:t>
            </a:r>
            <a:r>
              <a:rPr lang="cs-CZ" sz="2000" dirty="0">
                <a:solidFill>
                  <a:schemeClr val="tx1">
                    <a:lumMod val="75000"/>
                    <a:lumOff val="25000"/>
                  </a:schemeClr>
                </a:solidFill>
                <a:latin typeface="Arial Narrow" panose="020B0606020202030204" pitchFamily="34" charset="0"/>
              </a:rPr>
              <a:t>se, že pokud se návrhář prosadí v Praze, pak jej spíše zná i celá země</a:t>
            </a:r>
            <a:r>
              <a:rPr lang="cs-CZ" sz="2000" dirty="0" smtClean="0">
                <a:solidFill>
                  <a:schemeClr val="tx1">
                    <a:lumMod val="75000"/>
                    <a:lumOff val="25000"/>
                  </a:schemeClr>
                </a:solidFill>
                <a:latin typeface="Arial Narrow" panose="020B0606020202030204" pitchFamily="34" charset="0"/>
              </a:rPr>
              <a:t>. Praha je v tomto pohledu vstupní branou do celé ČR.</a:t>
            </a:r>
          </a:p>
          <a:p>
            <a:pPr algn="just"/>
            <a:endParaRPr lang="cs-CZ" sz="1000" dirty="0" smtClean="0">
              <a:solidFill>
                <a:schemeClr val="tx1">
                  <a:lumMod val="75000"/>
                  <a:lumOff val="25000"/>
                </a:schemeClr>
              </a:solidFill>
              <a:latin typeface="Arial Narrow" panose="020B0606020202030204" pitchFamily="34" charset="0"/>
            </a:endParaRPr>
          </a:p>
          <a:p>
            <a:pPr algn="ctr"/>
            <a:r>
              <a:rPr lang="cs-CZ" sz="2000" b="1" dirty="0" smtClean="0">
                <a:solidFill>
                  <a:srgbClr val="BD3C36"/>
                </a:solidFill>
                <a:latin typeface="Arial Narrow" panose="020B0606020202030204" pitchFamily="34" charset="0"/>
              </a:rPr>
              <a:t>„Brno je jediné krajské město, které má své vlastní v Brně známé návrháře.“</a:t>
            </a:r>
          </a:p>
          <a:p>
            <a:endParaRPr lang="cs-CZ" sz="1000" b="1" dirty="0">
              <a:solidFill>
                <a:srgbClr val="BD3C36"/>
              </a:solidFill>
              <a:latin typeface="Arial Narrow" panose="020B0606020202030204" pitchFamily="34" charset="0"/>
            </a:endParaRPr>
          </a:p>
          <a:p>
            <a:pPr algn="just"/>
            <a:r>
              <a:rPr lang="cs-CZ" sz="2000" dirty="0" smtClean="0">
                <a:solidFill>
                  <a:schemeClr val="tx1">
                    <a:lumMod val="75000"/>
                    <a:lumOff val="25000"/>
                  </a:schemeClr>
                </a:solidFill>
                <a:latin typeface="Arial Narrow" panose="020B0606020202030204" pitchFamily="34" charset="0"/>
              </a:rPr>
              <a:t>Neplatí to ale absolutně. Jsou i návrháři</a:t>
            </a:r>
            <a:r>
              <a:rPr lang="cs-CZ" sz="2000" dirty="0">
                <a:solidFill>
                  <a:schemeClr val="tx1">
                    <a:lumMod val="75000"/>
                    <a:lumOff val="25000"/>
                  </a:schemeClr>
                </a:solidFill>
                <a:latin typeface="Arial Narrow" panose="020B0606020202030204" pitchFamily="34" charset="0"/>
              </a:rPr>
              <a:t>, kteří jsou známí specificky </a:t>
            </a:r>
            <a:r>
              <a:rPr lang="cs-CZ" sz="2000" dirty="0" smtClean="0">
                <a:solidFill>
                  <a:schemeClr val="tx1">
                    <a:lumMod val="75000"/>
                    <a:lumOff val="25000"/>
                  </a:schemeClr>
                </a:solidFill>
                <a:latin typeface="Arial Narrow" panose="020B0606020202030204" pitchFamily="34" charset="0"/>
              </a:rPr>
              <a:t>v Brně, například Liběna </a:t>
            </a:r>
            <a:r>
              <a:rPr lang="cs-CZ" sz="2000" dirty="0">
                <a:solidFill>
                  <a:schemeClr val="tx1">
                    <a:lumMod val="75000"/>
                    <a:lumOff val="25000"/>
                  </a:schemeClr>
                </a:solidFill>
                <a:latin typeface="Arial Narrow" panose="020B0606020202030204" pitchFamily="34" charset="0"/>
              </a:rPr>
              <a:t>Rochová a Gábina Páralová.</a:t>
            </a:r>
            <a:endParaRPr lang="cs-CZ" sz="2000" dirty="0"/>
          </a:p>
        </p:txBody>
      </p:sp>
      <p:sp>
        <p:nvSpPr>
          <p:cNvPr id="7" name="Obdélník 6"/>
          <p:cNvSpPr/>
          <p:nvPr/>
        </p:nvSpPr>
        <p:spPr>
          <a:xfrm>
            <a:off x="493413" y="253993"/>
            <a:ext cx="8016843" cy="1015663"/>
          </a:xfrm>
          <a:prstGeom prst="rect">
            <a:avLst/>
          </a:prstGeom>
        </p:spPr>
        <p:txBody>
          <a:bodyPr wrap="square">
            <a:spAutoFit/>
          </a:bodyPr>
          <a:lstStyle/>
          <a:p>
            <a:r>
              <a:rPr lang="cs-CZ" sz="2000" b="1" dirty="0" smtClean="0">
                <a:latin typeface="Arial Narrow" panose="020B0606020202030204" pitchFamily="34" charset="0"/>
                <a:cs typeface="Helvetica"/>
              </a:rPr>
              <a:t>ČEŠTÍ NÁVRHÁŘI</a:t>
            </a:r>
          </a:p>
          <a:p>
            <a:r>
              <a:rPr lang="cs-CZ" sz="2000" b="1" dirty="0" smtClean="0">
                <a:solidFill>
                  <a:srgbClr val="BD3C36"/>
                </a:solidFill>
                <a:latin typeface="Arial Narrow" panose="020B0606020202030204" pitchFamily="34" charset="0"/>
                <a:cs typeface="Helvetica"/>
              </a:rPr>
              <a:t>„NÁVRHÁŘI, TO JE PRO NÁS BLANKA MATRAGI A BEÁTA RAJSKÁ, BRNO MÁ ALE SVÉ NÁVRHÁŘE.“</a:t>
            </a:r>
            <a:endParaRPr lang="cs-CZ" sz="2000" b="1" i="1" dirty="0">
              <a:solidFill>
                <a:srgbClr val="BD3C36"/>
              </a:solidFill>
              <a:latin typeface="Arial Narrow" panose="020B0606020202030204" pitchFamily="34" charset="0"/>
              <a:cs typeface="Helvetica"/>
            </a:endParaRPr>
          </a:p>
        </p:txBody>
      </p:sp>
      <p:pic>
        <p:nvPicPr>
          <p:cNvPr id="23554" name="Picture 2" descr="http://www.ibestof.cz/images/articles/libena-rochova-foto-robert-vano4.jpg"/>
          <p:cNvPicPr>
            <a:picLocks noChangeAspect="1" noChangeArrowheads="1"/>
          </p:cNvPicPr>
          <p:nvPr/>
        </p:nvPicPr>
        <p:blipFill>
          <a:blip r:embed="rId3">
            <a:duotone>
              <a:prstClr val="black"/>
              <a:srgbClr val="FEF6F0">
                <a:tint val="45000"/>
                <a:satMod val="400000"/>
              </a:srgbClr>
            </a:duotone>
            <a:extLst>
              <a:ext uri="{28A0092B-C50C-407E-A947-70E740481C1C}">
                <a14:useLocalDpi xmlns:a14="http://schemas.microsoft.com/office/drawing/2010/main" val="0"/>
              </a:ext>
            </a:extLst>
          </a:blip>
          <a:srcRect/>
          <a:stretch>
            <a:fillRect/>
          </a:stretch>
        </p:blipFill>
        <p:spPr bwMode="auto">
          <a:xfrm>
            <a:off x="6137966" y="1568140"/>
            <a:ext cx="2805314" cy="42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1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71720" y="142852"/>
            <a:ext cx="3278273" cy="584775"/>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NA JAKÉ ČESKÉ NÁVRHÁŘE</a:t>
            </a:r>
            <a:br>
              <a:rPr lang="cs-CZ" sz="1600" b="1" dirty="0" smtClean="0">
                <a:latin typeface="Arial Narrow" panose="020B0606020202030204" pitchFamily="34" charset="0"/>
                <a:cs typeface="Helvetica"/>
              </a:rPr>
            </a:br>
            <a:r>
              <a:rPr lang="cs-CZ" sz="1600" b="1" dirty="0" smtClean="0">
                <a:latin typeface="Arial Narrow" panose="020B0606020202030204" pitchFamily="34" charset="0"/>
                <a:cs typeface="Helvetica"/>
              </a:rPr>
              <a:t>SI Z HLAVY VZPOMENEME </a:t>
            </a:r>
            <a:endParaRPr lang="cs-CZ" sz="1600" b="1" dirty="0">
              <a:latin typeface="Arial Narrow" panose="020B0606020202030204" pitchFamily="34" charset="0"/>
              <a:cs typeface="Helvetica"/>
            </a:endParaRPr>
          </a:p>
        </p:txBody>
      </p:sp>
      <p:sp>
        <p:nvSpPr>
          <p:cNvPr id="10" name="TextBox 8"/>
          <p:cNvSpPr txBox="1"/>
          <p:nvPr/>
        </p:nvSpPr>
        <p:spPr>
          <a:xfrm>
            <a:off x="362028" y="6111999"/>
            <a:ext cx="8280920" cy="276999"/>
          </a:xfrm>
          <a:prstGeom prst="rect">
            <a:avLst/>
          </a:prstGeom>
          <a:noFill/>
        </p:spPr>
        <p:txBody>
          <a:bodyPr wrap="square" rtlCol="0">
            <a:spAutoFit/>
          </a:bodyPr>
          <a:lstStyle>
            <a:defPPr>
              <a:defRPr lang="en-US"/>
            </a:defPPr>
            <a:lvl1pPr algn="ctr">
              <a:defRPr sz="1200">
                <a:solidFill>
                  <a:schemeClr val="tx1">
                    <a:lumMod val="75000"/>
                    <a:lumOff val="25000"/>
                  </a:schemeClr>
                </a:solidFill>
                <a:latin typeface="Arial Narrow" panose="020B0606020202030204" pitchFamily="34" charset="0"/>
                <a:cs typeface="Helvetica"/>
              </a:defRPr>
            </a:lvl1pPr>
          </a:lstStyle>
          <a:p>
            <a:r>
              <a:rPr lang="cs-CZ" dirty="0"/>
              <a:t>A jaké znáte české módní návrháře / návrhářky? (otevřená otázka)</a:t>
            </a:r>
          </a:p>
        </p:txBody>
      </p:sp>
      <p:graphicFrame>
        <p:nvGraphicFramePr>
          <p:cNvPr id="11" name="Tabulka 10"/>
          <p:cNvGraphicFramePr>
            <a:graphicFrameLocks noGrp="1"/>
          </p:cNvGraphicFramePr>
          <p:nvPr>
            <p:extLst>
              <p:ext uri="{D42A27DB-BD31-4B8C-83A1-F6EECF244321}">
                <p14:modId xmlns:p14="http://schemas.microsoft.com/office/powerpoint/2010/main" val="532606177"/>
              </p:ext>
            </p:extLst>
          </p:nvPr>
        </p:nvGraphicFramePr>
        <p:xfrm>
          <a:off x="5277320" y="5968861"/>
          <a:ext cx="3739925" cy="190500"/>
        </p:xfrm>
        <a:graphic>
          <a:graphicData uri="http://schemas.openxmlformats.org/drawingml/2006/table">
            <a:tbl>
              <a:tblPr/>
              <a:tblGrid>
                <a:gridCol w="534275"/>
                <a:gridCol w="534275"/>
                <a:gridCol w="534275"/>
                <a:gridCol w="534275"/>
                <a:gridCol w="534275"/>
                <a:gridCol w="534275"/>
                <a:gridCol w="534275"/>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sp>
        <p:nvSpPr>
          <p:cNvPr id="12" name="Content Placeholder 1"/>
          <p:cNvSpPr>
            <a:spLocks noGrp="1"/>
          </p:cNvSpPr>
          <p:nvPr>
            <p:ph idx="1"/>
          </p:nvPr>
        </p:nvSpPr>
        <p:spPr>
          <a:xfrm>
            <a:off x="318177" y="867542"/>
            <a:ext cx="2945191" cy="811003"/>
          </a:xfrm>
        </p:spPr>
        <p:txBody>
          <a:bodyPr>
            <a:noAutofit/>
          </a:bodyPr>
          <a:lstStyle/>
          <a:p>
            <a:pPr algn="just"/>
            <a:r>
              <a:rPr lang="cs-CZ" sz="1400" b="1" dirty="0" smtClean="0">
                <a:solidFill>
                  <a:schemeClr val="tx1">
                    <a:lumMod val="75000"/>
                    <a:lumOff val="25000"/>
                  </a:schemeClr>
                </a:solidFill>
                <a:latin typeface="Arial Narrow" panose="020B0606020202030204" pitchFamily="34" charset="0"/>
              </a:rPr>
              <a:t>DVĚ DOMINANTNÍ OSOBNOSTÍ </a:t>
            </a:r>
          </a:p>
          <a:p>
            <a:pPr algn="just"/>
            <a:r>
              <a:rPr lang="cs-CZ" sz="1400" dirty="0" smtClean="0">
                <a:solidFill>
                  <a:schemeClr val="tx1">
                    <a:lumMod val="75000"/>
                    <a:lumOff val="25000"/>
                  </a:schemeClr>
                </a:solidFill>
                <a:latin typeface="Arial Narrow" panose="020B0606020202030204" pitchFamily="34" charset="0"/>
              </a:rPr>
              <a:t>Alespoň pětina dotázaných spontánně uvedla Blanku </a:t>
            </a:r>
            <a:r>
              <a:rPr lang="cs-CZ" sz="1400" dirty="0" err="1" smtClean="0">
                <a:solidFill>
                  <a:schemeClr val="tx1">
                    <a:lumMod val="75000"/>
                    <a:lumOff val="25000"/>
                  </a:schemeClr>
                </a:solidFill>
                <a:latin typeface="Arial Narrow" panose="020B0606020202030204" pitchFamily="34" charset="0"/>
              </a:rPr>
              <a:t>Matragi</a:t>
            </a:r>
            <a:r>
              <a:rPr lang="cs-CZ" sz="1400" dirty="0" smtClean="0">
                <a:solidFill>
                  <a:schemeClr val="tx1">
                    <a:lumMod val="75000"/>
                    <a:lumOff val="25000"/>
                  </a:schemeClr>
                </a:solidFill>
                <a:latin typeface="Arial Narrow" panose="020B0606020202030204" pitchFamily="34" charset="0"/>
              </a:rPr>
              <a:t> a Beátu Rajskou. Jsou to jediné návrhářky, které uvádějí i muži a respondenti bez ohledu na region. </a:t>
            </a:r>
          </a:p>
          <a:p>
            <a:pPr algn="just"/>
            <a:endParaRPr lang="cs-CZ" sz="1400" b="1" dirty="0" smtClean="0">
              <a:solidFill>
                <a:schemeClr val="tx1">
                  <a:lumMod val="75000"/>
                  <a:lumOff val="25000"/>
                </a:schemeClr>
              </a:solidFill>
              <a:latin typeface="Arial Narrow" panose="020B0606020202030204" pitchFamily="34" charset="0"/>
            </a:endParaRPr>
          </a:p>
          <a:p>
            <a:pPr algn="just"/>
            <a:r>
              <a:rPr lang="cs-CZ" sz="1400" b="1" dirty="0" smtClean="0">
                <a:solidFill>
                  <a:schemeClr val="tx1">
                    <a:lumMod val="75000"/>
                    <a:lumOff val="25000"/>
                  </a:schemeClr>
                </a:solidFill>
                <a:latin typeface="Arial Narrow" panose="020B0606020202030204" pitchFamily="34" charset="0"/>
              </a:rPr>
              <a:t>ROLE PRAHY</a:t>
            </a:r>
          </a:p>
          <a:p>
            <a:pPr algn="just"/>
            <a:r>
              <a:rPr lang="cs-CZ" sz="1400" dirty="0" smtClean="0">
                <a:solidFill>
                  <a:schemeClr val="tx1">
                    <a:lumMod val="75000"/>
                    <a:lumOff val="25000"/>
                  </a:schemeClr>
                </a:solidFill>
                <a:latin typeface="Arial Narrow" panose="020B0606020202030204" pitchFamily="34" charset="0"/>
              </a:rPr>
              <a:t>Zdá se, že pokud se návrhář prosadí v Praze, pak jej spíše zná i celá země.</a:t>
            </a:r>
          </a:p>
          <a:p>
            <a:pPr algn="just"/>
            <a:endParaRPr lang="cs-CZ" sz="1400" b="1" dirty="0" smtClean="0">
              <a:solidFill>
                <a:schemeClr val="tx1">
                  <a:lumMod val="75000"/>
                  <a:lumOff val="25000"/>
                </a:schemeClr>
              </a:solidFill>
              <a:latin typeface="Arial Narrow" panose="020B0606020202030204" pitchFamily="34" charset="0"/>
            </a:endParaRPr>
          </a:p>
          <a:p>
            <a:pPr algn="just"/>
            <a:r>
              <a:rPr lang="cs-CZ" sz="1400" b="1" dirty="0" smtClean="0">
                <a:solidFill>
                  <a:schemeClr val="tx1">
                    <a:lumMod val="75000"/>
                    <a:lumOff val="25000"/>
                  </a:schemeClr>
                </a:solidFill>
                <a:latin typeface="Arial Narrow" panose="020B0606020202030204" pitchFamily="34" charset="0"/>
              </a:rPr>
              <a:t>BRNO</a:t>
            </a:r>
          </a:p>
          <a:p>
            <a:pPr algn="just"/>
            <a:r>
              <a:rPr lang="cs-CZ" sz="1400" dirty="0" smtClean="0">
                <a:solidFill>
                  <a:schemeClr val="tx1">
                    <a:lumMod val="75000"/>
                    <a:lumOff val="25000"/>
                  </a:schemeClr>
                </a:solidFill>
                <a:latin typeface="Arial Narrow" panose="020B0606020202030204" pitchFamily="34" charset="0"/>
              </a:rPr>
              <a:t>Jsou zde ale návrháři, kteří jsou známí specificky ve svém regionu. Například</a:t>
            </a:r>
            <a:r>
              <a:rPr lang="cs-CZ" sz="1400" dirty="0">
                <a:solidFill>
                  <a:schemeClr val="tx1">
                    <a:lumMod val="75000"/>
                    <a:lumOff val="25000"/>
                  </a:schemeClr>
                </a:solidFill>
                <a:latin typeface="Arial Narrow" panose="020B0606020202030204" pitchFamily="34" charset="0"/>
              </a:rPr>
              <a:t> </a:t>
            </a:r>
            <a:r>
              <a:rPr lang="cs-CZ" sz="1400" dirty="0" smtClean="0">
                <a:solidFill>
                  <a:schemeClr val="tx1">
                    <a:lumMod val="75000"/>
                    <a:lumOff val="25000"/>
                  </a:schemeClr>
                </a:solidFill>
                <a:latin typeface="Arial Narrow" panose="020B0606020202030204" pitchFamily="34" charset="0"/>
              </a:rPr>
              <a:t>v Brně je to Liběna Rochová a Gábina Páralová.</a:t>
            </a:r>
            <a:endParaRPr lang="cs-CZ" dirty="0"/>
          </a:p>
          <a:p>
            <a:pPr algn="just"/>
            <a:endParaRPr lang="cs-CZ" sz="1400" dirty="0">
              <a:solidFill>
                <a:schemeClr val="tx1">
                  <a:lumMod val="75000"/>
                  <a:lumOff val="25000"/>
                </a:schemeClr>
              </a:solidFill>
              <a:latin typeface="Arial Narrow" panose="020B0606020202030204" pitchFamily="34" charset="0"/>
            </a:endParaRPr>
          </a:p>
          <a:p>
            <a:pPr algn="just"/>
            <a:endParaRPr lang="cs-CZ" sz="1400" dirty="0">
              <a:solidFill>
                <a:schemeClr val="tx1">
                  <a:lumMod val="75000"/>
                  <a:lumOff val="25000"/>
                </a:schemeClr>
              </a:solidFill>
              <a:latin typeface="Arial Narrow" panose="020B0606020202030204" pitchFamily="34"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282" y="543180"/>
            <a:ext cx="5698021" cy="541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69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p:cNvSpPr>
            <a:spLocks noGrp="1"/>
          </p:cNvSpPr>
          <p:nvPr>
            <p:ph idx="1"/>
          </p:nvPr>
        </p:nvSpPr>
        <p:spPr>
          <a:xfrm>
            <a:off x="173801" y="960754"/>
            <a:ext cx="2819656" cy="811003"/>
          </a:xfrm>
        </p:spPr>
        <p:txBody>
          <a:bodyPr>
            <a:noAutofit/>
          </a:bodyPr>
          <a:lstStyle/>
          <a:p>
            <a:pPr algn="just"/>
            <a:r>
              <a:rPr lang="cs-CZ" sz="1400" b="1" dirty="0" smtClean="0">
                <a:solidFill>
                  <a:schemeClr val="tx1">
                    <a:lumMod val="75000"/>
                    <a:lumOff val="25000"/>
                  </a:schemeClr>
                </a:solidFill>
                <a:latin typeface="Arial Narrow" panose="020B0606020202030204" pitchFamily="34" charset="0"/>
              </a:rPr>
              <a:t>BLANKA MATRAGI</a:t>
            </a:r>
          </a:p>
          <a:p>
            <a:pPr algn="just"/>
            <a:r>
              <a:rPr lang="cs-CZ" sz="1400" dirty="0" smtClean="0">
                <a:solidFill>
                  <a:schemeClr val="tx1">
                    <a:lumMod val="75000"/>
                    <a:lumOff val="25000"/>
                  </a:schemeClr>
                </a:solidFill>
                <a:latin typeface="Arial Narrow" panose="020B0606020202030204" pitchFamily="34" charset="0"/>
              </a:rPr>
              <a:t>Blanku </a:t>
            </a:r>
            <a:r>
              <a:rPr lang="cs-CZ" sz="1400" dirty="0" err="1" smtClean="0">
                <a:solidFill>
                  <a:schemeClr val="tx1">
                    <a:lumMod val="75000"/>
                    <a:lumOff val="25000"/>
                  </a:schemeClr>
                </a:solidFill>
                <a:latin typeface="Arial Narrow" panose="020B0606020202030204" pitchFamily="34" charset="0"/>
              </a:rPr>
              <a:t>Matragi</a:t>
            </a:r>
            <a:r>
              <a:rPr lang="cs-CZ" sz="1400" dirty="0" smtClean="0">
                <a:solidFill>
                  <a:schemeClr val="tx1">
                    <a:lumMod val="75000"/>
                    <a:lumOff val="25000"/>
                  </a:schemeClr>
                </a:solidFill>
                <a:latin typeface="Arial Narrow" panose="020B0606020202030204" pitchFamily="34" charset="0"/>
              </a:rPr>
              <a:t> zná 60 % respondentů a Beátu Rajskou téměř polovina. Kruh pěti nejznámějších návrhářů uzavírá ještě Klára Nademlýnská, Josef </a:t>
            </a:r>
            <a:r>
              <a:rPr lang="cs-CZ" sz="1400" dirty="0" err="1">
                <a:solidFill>
                  <a:schemeClr val="tx1">
                    <a:lumMod val="75000"/>
                    <a:lumOff val="25000"/>
                  </a:schemeClr>
                </a:solidFill>
                <a:latin typeface="Arial Narrow" panose="020B0606020202030204" pitchFamily="34" charset="0"/>
              </a:rPr>
              <a:t>K</a:t>
            </a:r>
            <a:r>
              <a:rPr lang="cs-CZ" sz="1400" dirty="0" err="1" smtClean="0">
                <a:solidFill>
                  <a:schemeClr val="tx1">
                    <a:lumMod val="75000"/>
                    <a:lumOff val="25000"/>
                  </a:schemeClr>
                </a:solidFill>
                <a:latin typeface="Arial Narrow" panose="020B0606020202030204" pitchFamily="34" charset="0"/>
              </a:rPr>
              <a:t>lír</a:t>
            </a:r>
            <a:r>
              <a:rPr lang="cs-CZ" sz="1400" dirty="0" smtClean="0">
                <a:solidFill>
                  <a:schemeClr val="tx1">
                    <a:lumMod val="75000"/>
                    <a:lumOff val="25000"/>
                  </a:schemeClr>
                </a:solidFill>
                <a:latin typeface="Arial Narrow" panose="020B0606020202030204" pitchFamily="34" charset="0"/>
              </a:rPr>
              <a:t> a Liběna Rochová, které uvedla přibližně 1/3 dotázaných.</a:t>
            </a:r>
          </a:p>
          <a:p>
            <a:pPr algn="just"/>
            <a:endParaRPr lang="cs-CZ" sz="1400" dirty="0" smtClean="0">
              <a:solidFill>
                <a:schemeClr val="tx1">
                  <a:lumMod val="75000"/>
                  <a:lumOff val="25000"/>
                </a:schemeClr>
              </a:solidFill>
              <a:latin typeface="Arial Narrow" panose="020B0606020202030204" pitchFamily="34" charset="0"/>
            </a:endParaRPr>
          </a:p>
          <a:p>
            <a:pPr algn="just"/>
            <a:r>
              <a:rPr lang="cs-CZ" sz="1400" b="1" dirty="0" smtClean="0">
                <a:solidFill>
                  <a:schemeClr val="tx1">
                    <a:lumMod val="75000"/>
                    <a:lumOff val="25000"/>
                  </a:schemeClr>
                </a:solidFill>
                <a:latin typeface="Arial Narrow" panose="020B0606020202030204" pitchFamily="34" charset="0"/>
              </a:rPr>
              <a:t>ŽENY NÁVRHÁŘE ZNAJÍ</a:t>
            </a:r>
            <a:endParaRPr lang="cs-CZ" sz="1400" dirty="0" smtClean="0">
              <a:solidFill>
                <a:schemeClr val="tx1">
                  <a:lumMod val="75000"/>
                  <a:lumOff val="25000"/>
                </a:schemeClr>
              </a:solidFill>
              <a:latin typeface="Arial Narrow" panose="020B0606020202030204" pitchFamily="34" charset="0"/>
            </a:endParaRPr>
          </a:p>
          <a:p>
            <a:r>
              <a:rPr lang="cs-CZ" sz="1400" dirty="0" smtClean="0">
                <a:solidFill>
                  <a:schemeClr val="tx1">
                    <a:lumMod val="75000"/>
                    <a:lumOff val="25000"/>
                  </a:schemeClr>
                </a:solidFill>
                <a:latin typeface="Arial Narrow" panose="020B0606020202030204" pitchFamily="34" charset="0"/>
              </a:rPr>
              <a:t>90 % oslovených žen zná alespoň </a:t>
            </a:r>
            <a:br>
              <a:rPr lang="cs-CZ" sz="1400" dirty="0" smtClean="0">
                <a:solidFill>
                  <a:schemeClr val="tx1">
                    <a:lumMod val="75000"/>
                    <a:lumOff val="25000"/>
                  </a:schemeClr>
                </a:solidFill>
                <a:latin typeface="Arial Narrow" panose="020B0606020202030204" pitchFamily="34" charset="0"/>
              </a:rPr>
            </a:br>
            <a:r>
              <a:rPr lang="cs-CZ" sz="1400" dirty="0" smtClean="0">
                <a:solidFill>
                  <a:schemeClr val="tx1">
                    <a:lumMod val="75000"/>
                    <a:lumOff val="25000"/>
                  </a:schemeClr>
                </a:solidFill>
                <a:latin typeface="Arial Narrow" panose="020B0606020202030204" pitchFamily="34" charset="0"/>
              </a:rPr>
              <a:t>jednoho českého  návrháře.</a:t>
            </a:r>
          </a:p>
          <a:p>
            <a:endParaRPr lang="cs-CZ" sz="1400" dirty="0" smtClean="0">
              <a:solidFill>
                <a:schemeClr val="tx1">
                  <a:lumMod val="75000"/>
                  <a:lumOff val="25000"/>
                </a:schemeClr>
              </a:solidFill>
              <a:latin typeface="Arial Narrow" panose="020B0606020202030204" pitchFamily="34" charset="0"/>
            </a:endParaRPr>
          </a:p>
          <a:p>
            <a:r>
              <a:rPr lang="cs-CZ" sz="1400" b="1" dirty="0" smtClean="0">
                <a:solidFill>
                  <a:schemeClr val="tx1">
                    <a:lumMod val="75000"/>
                    <a:lumOff val="25000"/>
                  </a:schemeClr>
                </a:solidFill>
                <a:latin typeface="Arial Narrow" panose="020B0606020202030204" pitchFamily="34" charset="0"/>
              </a:rPr>
              <a:t>JAKUB POLANKA</a:t>
            </a:r>
          </a:p>
          <a:p>
            <a:r>
              <a:rPr lang="cs-CZ" sz="1400" dirty="0" smtClean="0">
                <a:solidFill>
                  <a:schemeClr val="tx1">
                    <a:lumMod val="75000"/>
                    <a:lumOff val="25000"/>
                  </a:schemeClr>
                </a:solidFill>
                <a:latin typeface="Arial Narrow" panose="020B0606020202030204" pitchFamily="34" charset="0"/>
              </a:rPr>
              <a:t>Možná </a:t>
            </a:r>
            <a:r>
              <a:rPr lang="cs-CZ" sz="1400" dirty="0">
                <a:solidFill>
                  <a:schemeClr val="tx1">
                    <a:lumMod val="75000"/>
                    <a:lumOff val="25000"/>
                  </a:schemeClr>
                </a:solidFill>
                <a:latin typeface="Arial Narrow" panose="020B0606020202030204" pitchFamily="34" charset="0"/>
              </a:rPr>
              <a:t>překvapivě, </a:t>
            </a:r>
            <a:r>
              <a:rPr lang="cs-CZ" sz="1400" dirty="0" smtClean="0">
                <a:solidFill>
                  <a:schemeClr val="tx1">
                    <a:lumMod val="75000"/>
                    <a:lumOff val="25000"/>
                  </a:schemeClr>
                </a:solidFill>
                <a:latin typeface="Arial Narrow" panose="020B0606020202030204" pitchFamily="34" charset="0"/>
              </a:rPr>
              <a:t>Jakub</a:t>
            </a:r>
            <a:br>
              <a:rPr lang="cs-CZ" sz="1400" dirty="0" smtClean="0">
                <a:solidFill>
                  <a:schemeClr val="tx1">
                    <a:lumMod val="75000"/>
                    <a:lumOff val="25000"/>
                  </a:schemeClr>
                </a:solidFill>
                <a:latin typeface="Arial Narrow" panose="020B0606020202030204" pitchFamily="34" charset="0"/>
              </a:rPr>
            </a:br>
            <a:r>
              <a:rPr lang="cs-CZ" sz="1400" dirty="0" smtClean="0">
                <a:solidFill>
                  <a:schemeClr val="tx1">
                    <a:lumMod val="75000"/>
                    <a:lumOff val="25000"/>
                  </a:schemeClr>
                </a:solidFill>
                <a:latin typeface="Arial Narrow" panose="020B0606020202030204" pitchFamily="34" charset="0"/>
              </a:rPr>
              <a:t>Polanka </a:t>
            </a:r>
            <a:r>
              <a:rPr lang="cs-CZ" sz="1400" dirty="0">
                <a:solidFill>
                  <a:schemeClr val="tx1">
                    <a:lumMod val="75000"/>
                    <a:lumOff val="25000"/>
                  </a:schemeClr>
                </a:solidFill>
                <a:latin typeface="Arial Narrow" panose="020B0606020202030204" pitchFamily="34" charset="0"/>
              </a:rPr>
              <a:t>nepatří k nejznámějším</a:t>
            </a:r>
            <a:r>
              <a:rPr lang="cs-CZ" sz="1400" dirty="0" smtClean="0">
                <a:solidFill>
                  <a:schemeClr val="tx1">
                    <a:lumMod val="75000"/>
                    <a:lumOff val="25000"/>
                  </a:schemeClr>
                </a:solidFill>
                <a:latin typeface="Arial Narrow" panose="020B0606020202030204" pitchFamily="34" charset="0"/>
              </a:rPr>
              <a:t>.</a:t>
            </a:r>
            <a:endParaRPr lang="cs-CZ" sz="1400" dirty="0">
              <a:solidFill>
                <a:schemeClr val="tx1">
                  <a:lumMod val="75000"/>
                  <a:lumOff val="25000"/>
                </a:schemeClr>
              </a:solidFill>
              <a:latin typeface="Arial Narrow" panose="020B0606020202030204" pitchFamily="34" charset="0"/>
            </a:endParaRPr>
          </a:p>
        </p:txBody>
      </p:sp>
      <p:graphicFrame>
        <p:nvGraphicFramePr>
          <p:cNvPr id="13" name="Diagramm 2"/>
          <p:cNvGraphicFramePr>
            <a:graphicFrameLocks/>
          </p:cNvGraphicFramePr>
          <p:nvPr>
            <p:extLst>
              <p:ext uri="{D42A27DB-BD31-4B8C-83A1-F6EECF244321}">
                <p14:modId xmlns:p14="http://schemas.microsoft.com/office/powerpoint/2010/main" val="1725419564"/>
              </p:ext>
            </p:extLst>
          </p:nvPr>
        </p:nvGraphicFramePr>
        <p:xfrm>
          <a:off x="2396689" y="874722"/>
          <a:ext cx="7373417" cy="4942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1190755268"/>
              </p:ext>
            </p:extLst>
          </p:nvPr>
        </p:nvGraphicFramePr>
        <p:xfrm>
          <a:off x="4254366" y="5642482"/>
          <a:ext cx="4620126" cy="190500"/>
        </p:xfrm>
        <a:graphic>
          <a:graphicData uri="http://schemas.openxmlformats.org/drawingml/2006/table">
            <a:tbl>
              <a:tblPr/>
              <a:tblGrid>
                <a:gridCol w="660018"/>
                <a:gridCol w="660018"/>
                <a:gridCol w="660018"/>
                <a:gridCol w="660018"/>
                <a:gridCol w="660018"/>
                <a:gridCol w="660018"/>
                <a:gridCol w="660018"/>
              </a:tblGrid>
              <a:tr h="190500">
                <a:tc>
                  <a:txBody>
                    <a:bodyPr/>
                    <a:lstStyle/>
                    <a:p>
                      <a:pPr algn="ctr" fontAlgn="ctr"/>
                      <a:r>
                        <a:rPr lang="cs-CZ" sz="900" b="0" i="0" u="none" strike="noStrike" dirty="0">
                          <a:solidFill>
                            <a:schemeClr val="bg1">
                              <a:lumMod val="50000"/>
                            </a:schemeClr>
                          </a:solidFill>
                          <a:effectLst/>
                          <a:latin typeface="Helvetica"/>
                        </a:rPr>
                        <a:t>N=400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N=200</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N=218</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N=82</a:t>
                      </a:r>
                    </a:p>
                  </a:txBody>
                  <a:tcPr marL="9525" marR="9525" marT="9525" marB="0" anchor="ctr">
                    <a:lnL>
                      <a:noFill/>
                    </a:lnL>
                    <a:lnR>
                      <a:noFill/>
                    </a:lnR>
                    <a:lnT>
                      <a:noFill/>
                    </a:lnT>
                    <a:lnB>
                      <a:noFill/>
                    </a:lnB>
                  </a:tcPr>
                </a:tc>
                <a:tc>
                  <a:txBody>
                    <a:bodyPr/>
                    <a:lstStyle/>
                    <a:p>
                      <a:pPr algn="ctr" fontAlgn="ctr"/>
                      <a:r>
                        <a:rPr lang="cs-CZ" sz="900" b="0" i="0" u="none" strike="noStrike">
                          <a:solidFill>
                            <a:schemeClr val="bg1">
                              <a:lumMod val="50000"/>
                            </a:schemeClr>
                          </a:solidFill>
                          <a:effectLst/>
                          <a:latin typeface="Helvetica"/>
                        </a:rPr>
                        <a:t>N=60</a:t>
                      </a:r>
                    </a:p>
                  </a:txBody>
                  <a:tcPr marL="9525" marR="9525" marT="9525" marB="0" anchor="ctr">
                    <a:lnL>
                      <a:noFill/>
                    </a:lnL>
                    <a:lnR>
                      <a:noFill/>
                    </a:lnR>
                    <a:lnT>
                      <a:noFill/>
                    </a:lnT>
                    <a:lnB>
                      <a:noFill/>
                    </a:lnB>
                  </a:tcPr>
                </a:tc>
                <a:tc>
                  <a:txBody>
                    <a:bodyPr/>
                    <a:lstStyle/>
                    <a:p>
                      <a:pPr algn="ctr" fontAlgn="ctr"/>
                      <a:r>
                        <a:rPr lang="cs-CZ" sz="900" b="0" i="0" u="none" strike="noStrike" dirty="0">
                          <a:solidFill>
                            <a:schemeClr val="bg1">
                              <a:lumMod val="50000"/>
                            </a:schemeClr>
                          </a:solidFill>
                          <a:effectLst/>
                          <a:latin typeface="Helvetica"/>
                        </a:rPr>
                        <a:t>N=40</a:t>
                      </a:r>
                    </a:p>
                  </a:txBody>
                  <a:tcPr marL="9525" marR="9525" marT="9525" marB="0" anchor="ctr">
                    <a:lnL>
                      <a:noFill/>
                    </a:lnL>
                    <a:lnR>
                      <a:noFill/>
                    </a:lnR>
                    <a:lnT>
                      <a:noFill/>
                    </a:lnT>
                    <a:lnB>
                      <a:noFill/>
                    </a:lnB>
                  </a:tcPr>
                </a:tc>
              </a:tr>
            </a:tbl>
          </a:graphicData>
        </a:graphic>
      </p:graphicFrame>
      <p:graphicFrame>
        <p:nvGraphicFramePr>
          <p:cNvPr id="4" name="Tabulka 3"/>
          <p:cNvGraphicFramePr>
            <a:graphicFrameLocks noGrp="1"/>
          </p:cNvGraphicFramePr>
          <p:nvPr>
            <p:extLst>
              <p:ext uri="{D42A27DB-BD31-4B8C-83A1-F6EECF244321}">
                <p14:modId xmlns:p14="http://schemas.microsoft.com/office/powerpoint/2010/main" val="404821316"/>
              </p:ext>
            </p:extLst>
          </p:nvPr>
        </p:nvGraphicFramePr>
        <p:xfrm>
          <a:off x="4360902" y="865352"/>
          <a:ext cx="4475088" cy="326232"/>
        </p:xfrm>
        <a:graphic>
          <a:graphicData uri="http://schemas.openxmlformats.org/drawingml/2006/table">
            <a:tbl>
              <a:tblPr/>
              <a:tblGrid>
                <a:gridCol w="642640"/>
                <a:gridCol w="642640"/>
                <a:gridCol w="642640"/>
                <a:gridCol w="642640"/>
                <a:gridCol w="642640"/>
                <a:gridCol w="630944"/>
                <a:gridCol w="630944"/>
              </a:tblGrid>
              <a:tr h="326232">
                <a:tc>
                  <a:txBody>
                    <a:bodyPr/>
                    <a:lstStyle/>
                    <a:p>
                      <a:pPr algn="ctr" fontAlgn="ctr"/>
                      <a:r>
                        <a:rPr lang="cs-CZ" sz="1200" b="1" i="0" u="none" strike="noStrike" dirty="0">
                          <a:solidFill>
                            <a:srgbClr val="002F5E"/>
                          </a:solidFill>
                          <a:effectLst/>
                          <a:latin typeface="Arial Narrow" panose="020B0606020202030204" pitchFamily="34" charset="0"/>
                        </a:rPr>
                        <a:t>Celkem</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Arial Narrow" panose="020B0606020202030204" pitchFamily="34" charset="0"/>
                        </a:rPr>
                        <a:t>Ženy</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7391AD"/>
                          </a:solidFill>
                          <a:effectLst/>
                          <a:latin typeface="Arial Narrow" panose="020B0606020202030204" pitchFamily="34" charset="0"/>
                        </a:rPr>
                        <a:t>Muži</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Arial Narrow" panose="020B0606020202030204" pitchFamily="34" charset="0"/>
                        </a:rPr>
                        <a:t>Praha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Arial Narrow" panose="020B0606020202030204" pitchFamily="34" charset="0"/>
                        </a:rPr>
                        <a:t>Brno</a:t>
                      </a:r>
                    </a:p>
                  </a:txBody>
                  <a:tcPr marL="9525" marR="9525" marT="9525" marB="0" anchor="ctr">
                    <a:lnL>
                      <a:noFill/>
                    </a:lnL>
                    <a:lnR>
                      <a:noFill/>
                    </a:lnR>
                    <a:lnT>
                      <a:noFill/>
                    </a:lnT>
                    <a:lnB>
                      <a:noFill/>
                    </a:lnB>
                  </a:tcPr>
                </a:tc>
                <a:tc>
                  <a:txBody>
                    <a:bodyPr/>
                    <a:lstStyle/>
                    <a:p>
                      <a:pPr algn="ctr" fontAlgn="ctr"/>
                      <a:r>
                        <a:rPr lang="cs-CZ" sz="1200" b="1" i="0" u="none" strike="noStrike">
                          <a:solidFill>
                            <a:srgbClr val="F34E0D"/>
                          </a:solidFill>
                          <a:effectLst/>
                          <a:latin typeface="Arial Narrow" panose="020B0606020202030204" pitchFamily="34" charset="0"/>
                        </a:rPr>
                        <a:t>Ostrava</a:t>
                      </a:r>
                    </a:p>
                  </a:txBody>
                  <a:tcPr marL="9525" marR="9525" marT="9525" marB="0" anchor="ctr">
                    <a:lnL>
                      <a:noFill/>
                    </a:lnL>
                    <a:lnR>
                      <a:noFill/>
                    </a:lnR>
                    <a:lnT>
                      <a:noFill/>
                    </a:lnT>
                    <a:lnB>
                      <a:noFill/>
                    </a:lnB>
                  </a:tcPr>
                </a:tc>
                <a:tc>
                  <a:txBody>
                    <a:bodyPr/>
                    <a:lstStyle/>
                    <a:p>
                      <a:pPr algn="ctr" fontAlgn="ctr"/>
                      <a:r>
                        <a:rPr lang="cs-CZ" sz="1200" b="1" i="0" u="none" strike="noStrike" dirty="0">
                          <a:solidFill>
                            <a:srgbClr val="F34E0D"/>
                          </a:solidFill>
                          <a:effectLst/>
                          <a:latin typeface="Arial Narrow" panose="020B0606020202030204" pitchFamily="34" charset="0"/>
                        </a:rPr>
                        <a:t>Plzeň</a:t>
                      </a:r>
                    </a:p>
                  </a:txBody>
                  <a:tcPr marL="9525" marR="9525" marT="9525" marB="0" anchor="ctr">
                    <a:lnL>
                      <a:noFill/>
                    </a:lnL>
                    <a:lnR>
                      <a:noFill/>
                    </a:lnR>
                    <a:lnT>
                      <a:noFill/>
                    </a:lnT>
                    <a:lnB>
                      <a:noFill/>
                    </a:lnB>
                  </a:tcPr>
                </a:tc>
              </a:tr>
            </a:tbl>
          </a:graphicData>
        </a:graphic>
      </p:graphicFrame>
      <p:sp>
        <p:nvSpPr>
          <p:cNvPr id="12" name="TextBox 8"/>
          <p:cNvSpPr txBox="1"/>
          <p:nvPr/>
        </p:nvSpPr>
        <p:spPr>
          <a:xfrm>
            <a:off x="71720" y="142852"/>
            <a:ext cx="2959347" cy="584775"/>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JAKÉ ČESKÉ NÁVRHÁŘE ZNÁME ALESPOŇ PODLE JMÉNA</a:t>
            </a:r>
            <a:endParaRPr lang="cs-CZ" sz="1600" b="1" dirty="0">
              <a:latin typeface="Arial Narrow" panose="020B0606020202030204" pitchFamily="34" charset="0"/>
              <a:cs typeface="Helvetica"/>
            </a:endParaRPr>
          </a:p>
        </p:txBody>
      </p:sp>
      <p:sp>
        <p:nvSpPr>
          <p:cNvPr id="16" name="TextBox 8"/>
          <p:cNvSpPr txBox="1"/>
          <p:nvPr/>
        </p:nvSpPr>
        <p:spPr>
          <a:xfrm>
            <a:off x="362028" y="6111999"/>
            <a:ext cx="8280920" cy="276999"/>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Které z těchto módních návrhářů a návrhářek znáte alespoň podle jména?</a:t>
            </a:r>
          </a:p>
        </p:txBody>
      </p:sp>
    </p:spTree>
    <p:extLst>
      <p:ext uri="{BB962C8B-B14F-4D97-AF65-F5344CB8AC3E}">
        <p14:creationId xmlns:p14="http://schemas.microsoft.com/office/powerpoint/2010/main" val="422860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OTER" val="LIN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8436</TotalTime>
  <Words>3485</Words>
  <Application>Microsoft Office PowerPoint</Application>
  <PresentationFormat>Předvádění na obrazovce (4:3)</PresentationFormat>
  <Paragraphs>478</Paragraphs>
  <Slides>45</Slides>
  <Notes>45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45</vt:i4>
      </vt:variant>
    </vt:vector>
  </HeadingPairs>
  <TitlesOfParts>
    <vt:vector size="52" baseType="lpstr">
      <vt:lpstr>Arial</vt:lpstr>
      <vt:lpstr>Arial Narrow</vt:lpstr>
      <vt:lpstr>Calibri</vt:lpstr>
      <vt:lpstr>Helvetica</vt:lpstr>
      <vt:lpstr>Helvetica Neue</vt:lpstr>
      <vt:lpstr>Wingdings</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 36pt</dc:title>
  <dc:creator>Quentin</dc:creator>
  <cp:lastModifiedBy>abugerov</cp:lastModifiedBy>
  <cp:revision>1304</cp:revision>
  <cp:lastPrinted>2015-08-21T13:17:56Z</cp:lastPrinted>
  <dcterms:created xsi:type="dcterms:W3CDTF">2013-07-17T12:22:48Z</dcterms:created>
  <dcterms:modified xsi:type="dcterms:W3CDTF">2015-08-26T07:47:06Z</dcterms:modified>
</cp:coreProperties>
</file>